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3"/>
  </p:notesMasterIdLst>
  <p:sldIdLst>
    <p:sldId id="268" r:id="rId2"/>
    <p:sldId id="352" r:id="rId3"/>
    <p:sldId id="353" r:id="rId4"/>
    <p:sldId id="354" r:id="rId5"/>
    <p:sldId id="355" r:id="rId6"/>
    <p:sldId id="356" r:id="rId7"/>
    <p:sldId id="357" r:id="rId8"/>
    <p:sldId id="358" r:id="rId9"/>
    <p:sldId id="359" r:id="rId10"/>
    <p:sldId id="360" r:id="rId11"/>
    <p:sldId id="267" r:id="rId12"/>
    <p:sldId id="361" r:id="rId13"/>
    <p:sldId id="279" r:id="rId14"/>
    <p:sldId id="263" r:id="rId15"/>
    <p:sldId id="264" r:id="rId16"/>
    <p:sldId id="265" r:id="rId17"/>
    <p:sldId id="266" r:id="rId18"/>
    <p:sldId id="364" r:id="rId19"/>
    <p:sldId id="365" r:id="rId20"/>
    <p:sldId id="366" r:id="rId21"/>
    <p:sldId id="367" r:id="rId22"/>
    <p:sldId id="278" r:id="rId23"/>
    <p:sldId id="371" r:id="rId24"/>
    <p:sldId id="281" r:id="rId25"/>
    <p:sldId id="284" r:id="rId26"/>
    <p:sldId id="290" r:id="rId27"/>
    <p:sldId id="297" r:id="rId28"/>
    <p:sldId id="298" r:id="rId29"/>
    <p:sldId id="299" r:id="rId30"/>
    <p:sldId id="300" r:id="rId31"/>
    <p:sldId id="301" r:id="rId32"/>
    <p:sldId id="302" r:id="rId33"/>
    <p:sldId id="303" r:id="rId34"/>
    <p:sldId id="306" r:id="rId35"/>
    <p:sldId id="307" r:id="rId36"/>
    <p:sldId id="308" r:id="rId37"/>
    <p:sldId id="285" r:id="rId38"/>
    <p:sldId id="286" r:id="rId39"/>
    <p:sldId id="368" r:id="rId40"/>
    <p:sldId id="369" r:id="rId41"/>
    <p:sldId id="370" r:id="rId4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71" autoAdjust="0"/>
    <p:restoredTop sz="94660"/>
  </p:normalViewPr>
  <p:slideViewPr>
    <p:cSldViewPr snapToGrid="0">
      <p:cViewPr varScale="1">
        <p:scale>
          <a:sx n="97" d="100"/>
          <a:sy n="97" d="100"/>
        </p:scale>
        <p:origin x="32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0ECEEC-F976-4560-98B0-A4565E245D52}" type="datetimeFigureOut">
              <a:rPr lang="en-US" smtClean="0"/>
              <a:t>2/23/2019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3247E6-3F60-4682-A624-D5F8B6A90D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8550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29FE9-77C9-4A68-AF8C-7E497CABF09B}" type="datetimeFigureOut">
              <a:rPr lang="en-US" smtClean="0"/>
              <a:t>2/23/2019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45B725-0AD4-4BB3-A5B4-40AB0561CC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2904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29FE9-77C9-4A68-AF8C-7E497CABF09B}" type="datetimeFigureOut">
              <a:rPr lang="en-US" smtClean="0"/>
              <a:t>2/23/2019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45B725-0AD4-4BB3-A5B4-40AB0561CC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8163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29FE9-77C9-4A68-AF8C-7E497CABF09B}" type="datetimeFigureOut">
              <a:rPr lang="en-US" smtClean="0"/>
              <a:t>2/23/2019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45B725-0AD4-4BB3-A5B4-40AB0561CC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8605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29FE9-77C9-4A68-AF8C-7E497CABF09B}" type="datetimeFigureOut">
              <a:rPr lang="en-US" smtClean="0"/>
              <a:t>2/23/2019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45B725-0AD4-4BB3-A5B4-40AB0561CC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3306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29FE9-77C9-4A68-AF8C-7E497CABF09B}" type="datetimeFigureOut">
              <a:rPr lang="en-US" smtClean="0"/>
              <a:t>2/23/2019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45B725-0AD4-4BB3-A5B4-40AB0561CC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5022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29FE9-77C9-4A68-AF8C-7E497CABF09B}" type="datetimeFigureOut">
              <a:rPr lang="en-US" smtClean="0"/>
              <a:t>2/23/2019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45B725-0AD4-4BB3-A5B4-40AB0561CC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5647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29FE9-77C9-4A68-AF8C-7E497CABF09B}" type="datetimeFigureOut">
              <a:rPr lang="en-US" smtClean="0"/>
              <a:t>2/23/2019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45B725-0AD4-4BB3-A5B4-40AB0561CC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4521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29FE9-77C9-4A68-AF8C-7E497CABF09B}" type="datetimeFigureOut">
              <a:rPr lang="en-US" smtClean="0"/>
              <a:t>2/23/2019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45B725-0AD4-4BB3-A5B4-40AB0561CC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6703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29FE9-77C9-4A68-AF8C-7E497CABF09B}" type="datetimeFigureOut">
              <a:rPr lang="en-US" smtClean="0"/>
              <a:t>2/23/2019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45B725-0AD4-4BB3-A5B4-40AB0561CC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996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29FE9-77C9-4A68-AF8C-7E497CABF09B}" type="datetimeFigureOut">
              <a:rPr lang="en-US" smtClean="0"/>
              <a:t>2/23/2019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45B725-0AD4-4BB3-A5B4-40AB0561CC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240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29FE9-77C9-4A68-AF8C-7E497CABF09B}" type="datetimeFigureOut">
              <a:rPr lang="en-US" smtClean="0"/>
              <a:t>2/23/2019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45B725-0AD4-4BB3-A5B4-40AB0561CC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9171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C29FE9-77C9-4A68-AF8C-7E497CABF09B}" type="datetimeFigureOut">
              <a:rPr lang="en-US" smtClean="0"/>
              <a:t>2/23/2019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45B725-0AD4-4BB3-A5B4-40AB0561CC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7156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3.png"/><Relationship Id="rId5" Type="http://schemas.openxmlformats.org/officeDocument/2006/relationships/oleObject" Target="../embeddings/oleObject2.bin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tags" Target="../tags/tag4.xml"/><Relationship Id="rId7" Type="http://schemas.openxmlformats.org/officeDocument/2006/relationships/image" Target="../media/image35.pn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34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5.xml"/><Relationship Id="rId9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tags" Target="../tags/tag8.xml"/><Relationship Id="rId7" Type="http://schemas.openxmlformats.org/officeDocument/2006/relationships/image" Target="../media/image40.png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jp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jp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3.jpg"/><Relationship Id="rId4" Type="http://schemas.openxmlformats.org/officeDocument/2006/relationships/image" Target="../media/image52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5.jpg"/><Relationship Id="rId4" Type="http://schemas.openxmlformats.org/officeDocument/2006/relationships/image" Target="../media/image54.jp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6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Back to equations</a:t>
            </a:r>
            <a:br>
              <a:rPr lang="en-US" dirty="0"/>
            </a:br>
            <a:r>
              <a:rPr lang="en-US" dirty="0"/>
              <a:t>of geometric transformations</a:t>
            </a:r>
          </a:p>
        </p:txBody>
      </p:sp>
    </p:spTree>
    <p:extLst>
      <p:ext uri="{BB962C8B-B14F-4D97-AF65-F5344CB8AC3E}">
        <p14:creationId xmlns:p14="http://schemas.microsoft.com/office/powerpoint/2010/main" val="7069178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609600"/>
            <a:ext cx="8229600" cy="533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255023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6720897" y="4147579"/>
            <a:ext cx="0" cy="515471"/>
          </a:xfrm>
          <a:custGeom>
            <a:avLst/>
            <a:gdLst/>
            <a:ahLst/>
            <a:cxnLst/>
            <a:rect l="l" t="t" r="r" b="b"/>
            <a:pathLst>
              <a:path h="584200">
                <a:moveTo>
                  <a:pt x="0" y="584199"/>
                </a:moveTo>
                <a:lnTo>
                  <a:pt x="0" y="0"/>
                </a:lnTo>
              </a:path>
            </a:pathLst>
          </a:custGeom>
          <a:ln w="9524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686266" y="4125167"/>
            <a:ext cx="69273" cy="67235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38100" y="0"/>
                </a:moveTo>
                <a:lnTo>
                  <a:pt x="0" y="76200"/>
                </a:lnTo>
                <a:lnTo>
                  <a:pt x="76200" y="76200"/>
                </a:lnTo>
                <a:lnTo>
                  <a:pt x="38100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720899" y="4278285"/>
            <a:ext cx="264391" cy="384922"/>
          </a:xfrm>
          <a:custGeom>
            <a:avLst/>
            <a:gdLst/>
            <a:ahLst/>
            <a:cxnLst/>
            <a:rect l="l" t="t" r="r" b="b"/>
            <a:pathLst>
              <a:path w="290829" h="436245">
                <a:moveTo>
                  <a:pt x="0" y="436065"/>
                </a:moveTo>
                <a:lnTo>
                  <a:pt x="290710" y="0"/>
                </a:lnTo>
              </a:path>
            </a:pathLst>
          </a:custGeom>
          <a:ln w="9524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930757" y="4259640"/>
            <a:ext cx="67541" cy="75079"/>
          </a:xfrm>
          <a:custGeom>
            <a:avLst/>
            <a:gdLst/>
            <a:ahLst/>
            <a:cxnLst/>
            <a:rect l="l" t="t" r="r" b="b"/>
            <a:pathLst>
              <a:path w="74295" h="85089">
                <a:moveTo>
                  <a:pt x="73968" y="0"/>
                </a:moveTo>
                <a:lnTo>
                  <a:pt x="0" y="42268"/>
                </a:lnTo>
                <a:lnTo>
                  <a:pt x="63402" y="84536"/>
                </a:lnTo>
                <a:lnTo>
                  <a:pt x="73968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720899" y="4663047"/>
            <a:ext cx="531091" cy="0"/>
          </a:xfrm>
          <a:custGeom>
            <a:avLst/>
            <a:gdLst/>
            <a:ahLst/>
            <a:cxnLst/>
            <a:rect l="l" t="t" r="r" b="b"/>
            <a:pathLst>
              <a:path w="584200">
                <a:moveTo>
                  <a:pt x="0" y="0"/>
                </a:moveTo>
                <a:lnTo>
                  <a:pt x="584200" y="0"/>
                </a:lnTo>
              </a:path>
            </a:pathLst>
          </a:custGeom>
          <a:ln w="9524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205808" y="4629435"/>
            <a:ext cx="69273" cy="67235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0" y="76200"/>
                </a:lnTo>
                <a:lnTo>
                  <a:pt x="7620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097443" y="3116638"/>
            <a:ext cx="1870364" cy="874059"/>
          </a:xfrm>
          <a:custGeom>
            <a:avLst/>
            <a:gdLst/>
            <a:ahLst/>
            <a:cxnLst/>
            <a:rect l="l" t="t" r="r" b="b"/>
            <a:pathLst>
              <a:path w="2057400" h="990600">
                <a:moveTo>
                  <a:pt x="0" y="0"/>
                </a:moveTo>
                <a:lnTo>
                  <a:pt x="2057400" y="0"/>
                </a:lnTo>
                <a:lnTo>
                  <a:pt x="2057400" y="990600"/>
                </a:lnTo>
                <a:lnTo>
                  <a:pt x="0" y="990600"/>
                </a:lnTo>
                <a:lnTo>
                  <a:pt x="0" y="0"/>
                </a:lnTo>
                <a:close/>
              </a:path>
            </a:pathLst>
          </a:custGeom>
          <a:solidFill>
            <a:srgbClr val="FFFE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097443" y="3116638"/>
            <a:ext cx="1870364" cy="874059"/>
          </a:xfrm>
          <a:custGeom>
            <a:avLst/>
            <a:gdLst/>
            <a:ahLst/>
            <a:cxnLst/>
            <a:rect l="l" t="t" r="r" b="b"/>
            <a:pathLst>
              <a:path w="2057400" h="990600">
                <a:moveTo>
                  <a:pt x="0" y="0"/>
                </a:moveTo>
                <a:lnTo>
                  <a:pt x="2057399" y="0"/>
                </a:lnTo>
                <a:lnTo>
                  <a:pt x="2057399" y="990599"/>
                </a:lnTo>
                <a:lnTo>
                  <a:pt x="0" y="9905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782429" y="1947379"/>
            <a:ext cx="1005084" cy="90951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205807" y="2242580"/>
            <a:ext cx="277091" cy="874059"/>
          </a:xfrm>
          <a:custGeom>
            <a:avLst/>
            <a:gdLst/>
            <a:ahLst/>
            <a:cxnLst/>
            <a:rect l="l" t="t" r="r" b="b"/>
            <a:pathLst>
              <a:path w="304800" h="990600">
                <a:moveTo>
                  <a:pt x="304800" y="0"/>
                </a:moveTo>
                <a:lnTo>
                  <a:pt x="0" y="990599"/>
                </a:lnTo>
              </a:path>
            </a:pathLst>
          </a:custGeom>
          <a:ln w="9524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966360" y="1559272"/>
            <a:ext cx="421120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384"/>
            <a:r>
              <a:rPr dirty="0">
                <a:solidFill>
                  <a:srgbClr val="1C1C1C"/>
                </a:solidFill>
                <a:latin typeface="Tahoma"/>
                <a:cs typeface="Tahoma"/>
              </a:rPr>
              <a:t>H</a:t>
            </a:r>
            <a:r>
              <a:rPr spc="-13" dirty="0">
                <a:solidFill>
                  <a:srgbClr val="1C1C1C"/>
                </a:solidFill>
                <a:latin typeface="Tahoma"/>
                <a:cs typeface="Tahoma"/>
              </a:rPr>
              <a:t>omogeneous</a:t>
            </a:r>
            <a:r>
              <a:rPr spc="-4" dirty="0">
                <a:solidFill>
                  <a:srgbClr val="1C1C1C"/>
                </a:solidFill>
                <a:latin typeface="Tahoma"/>
                <a:cs typeface="Tahoma"/>
              </a:rPr>
              <a:t> </a:t>
            </a:r>
            <a:r>
              <a:rPr dirty="0">
                <a:solidFill>
                  <a:srgbClr val="1C1C1C"/>
                </a:solidFill>
                <a:latin typeface="Tahoma"/>
                <a:cs typeface="Tahoma"/>
              </a:rPr>
              <a:t>coo</a:t>
            </a:r>
            <a:r>
              <a:rPr spc="-9" dirty="0">
                <a:solidFill>
                  <a:srgbClr val="1C1C1C"/>
                </a:solidFill>
                <a:latin typeface="Tahoma"/>
                <a:cs typeface="Tahoma"/>
              </a:rPr>
              <a:t>rdina</a:t>
            </a:r>
            <a:r>
              <a:rPr dirty="0">
                <a:solidFill>
                  <a:srgbClr val="1C1C1C"/>
                </a:solidFill>
                <a:latin typeface="Tahoma"/>
                <a:cs typeface="Tahoma"/>
              </a:rPr>
              <a:t>tes</a:t>
            </a:r>
            <a:r>
              <a:rPr spc="-4" dirty="0">
                <a:solidFill>
                  <a:srgbClr val="1C1C1C"/>
                </a:solidFill>
                <a:latin typeface="Tahoma"/>
                <a:cs typeface="Tahoma"/>
              </a:rPr>
              <a:t> </a:t>
            </a:r>
            <a:r>
              <a:rPr dirty="0">
                <a:solidFill>
                  <a:srgbClr val="1C1C1C"/>
                </a:solidFill>
                <a:latin typeface="Tahoma"/>
                <a:cs typeface="Tahoma"/>
              </a:rPr>
              <a:t>of</a:t>
            </a:r>
            <a:r>
              <a:rPr spc="-4" dirty="0">
                <a:solidFill>
                  <a:srgbClr val="1C1C1C"/>
                </a:solidFill>
                <a:latin typeface="Tahoma"/>
                <a:cs typeface="Tahoma"/>
              </a:rPr>
              <a:t> </a:t>
            </a:r>
            <a:r>
              <a:rPr spc="-13" dirty="0">
                <a:solidFill>
                  <a:srgbClr val="1C1C1C"/>
                </a:solidFill>
                <a:latin typeface="Tahoma"/>
                <a:cs typeface="Tahoma"/>
              </a:rPr>
              <a:t>a</a:t>
            </a:r>
            <a:r>
              <a:rPr spc="-4" dirty="0">
                <a:solidFill>
                  <a:srgbClr val="1C1C1C"/>
                </a:solidFill>
                <a:latin typeface="Tahoma"/>
                <a:cs typeface="Tahoma"/>
              </a:rPr>
              <a:t> </a:t>
            </a:r>
            <a:r>
              <a:rPr spc="-13" dirty="0">
                <a:solidFill>
                  <a:srgbClr val="1C1C1C"/>
                </a:solidFill>
                <a:latin typeface="Tahoma"/>
                <a:cs typeface="Tahoma"/>
              </a:rPr>
              <a:t>3</a:t>
            </a:r>
            <a:r>
              <a:rPr dirty="0">
                <a:solidFill>
                  <a:srgbClr val="1C1C1C"/>
                </a:solidFill>
                <a:latin typeface="Tahoma"/>
                <a:cs typeface="Tahoma"/>
              </a:rPr>
              <a:t>-D</a:t>
            </a:r>
            <a:r>
              <a:rPr spc="-4" dirty="0">
                <a:solidFill>
                  <a:srgbClr val="1C1C1C"/>
                </a:solidFill>
                <a:latin typeface="Tahoma"/>
                <a:cs typeface="Tahoma"/>
              </a:rPr>
              <a:t> </a:t>
            </a:r>
            <a:r>
              <a:rPr spc="-9" dirty="0">
                <a:solidFill>
                  <a:srgbClr val="1C1C1C"/>
                </a:solidFill>
                <a:latin typeface="Tahoma"/>
                <a:cs typeface="Tahoma"/>
              </a:rPr>
              <a:t>poin</a:t>
            </a:r>
            <a:r>
              <a:rPr dirty="0">
                <a:solidFill>
                  <a:srgbClr val="1C1C1C"/>
                </a:solidFill>
                <a:latin typeface="Tahoma"/>
                <a:cs typeface="Tahoma"/>
              </a:rPr>
              <a:t>t</a:t>
            </a:r>
            <a:endParaRPr dirty="0">
              <a:latin typeface="Tahoma"/>
              <a:cs typeface="Tahom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946149" y="2503370"/>
            <a:ext cx="4428836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384"/>
            <a:r>
              <a:rPr dirty="0">
                <a:solidFill>
                  <a:srgbClr val="1C1C1C"/>
                </a:solidFill>
                <a:latin typeface="Tahoma"/>
                <a:cs typeface="Tahoma"/>
              </a:rPr>
              <a:t>H</a:t>
            </a:r>
            <a:r>
              <a:rPr spc="-13" dirty="0">
                <a:solidFill>
                  <a:srgbClr val="1C1C1C"/>
                </a:solidFill>
                <a:latin typeface="Tahoma"/>
                <a:cs typeface="Tahoma"/>
              </a:rPr>
              <a:t>omogeneous</a:t>
            </a:r>
            <a:r>
              <a:rPr spc="-4" dirty="0">
                <a:solidFill>
                  <a:srgbClr val="1C1C1C"/>
                </a:solidFill>
                <a:latin typeface="Tahoma"/>
                <a:cs typeface="Tahoma"/>
              </a:rPr>
              <a:t> </a:t>
            </a:r>
            <a:r>
              <a:rPr dirty="0">
                <a:solidFill>
                  <a:srgbClr val="1C1C1C"/>
                </a:solidFill>
                <a:latin typeface="Tahoma"/>
                <a:cs typeface="Tahoma"/>
              </a:rPr>
              <a:t>coo</a:t>
            </a:r>
            <a:r>
              <a:rPr spc="-9" dirty="0">
                <a:solidFill>
                  <a:srgbClr val="1C1C1C"/>
                </a:solidFill>
                <a:latin typeface="Tahoma"/>
                <a:cs typeface="Tahoma"/>
              </a:rPr>
              <a:t>rdina</a:t>
            </a:r>
            <a:r>
              <a:rPr dirty="0">
                <a:solidFill>
                  <a:srgbClr val="1C1C1C"/>
                </a:solidFill>
                <a:latin typeface="Tahoma"/>
                <a:cs typeface="Tahoma"/>
              </a:rPr>
              <a:t>tes</a:t>
            </a:r>
            <a:r>
              <a:rPr spc="-4" dirty="0">
                <a:solidFill>
                  <a:srgbClr val="1C1C1C"/>
                </a:solidFill>
                <a:latin typeface="Tahoma"/>
                <a:cs typeface="Tahoma"/>
              </a:rPr>
              <a:t> </a:t>
            </a:r>
            <a:r>
              <a:rPr dirty="0">
                <a:solidFill>
                  <a:srgbClr val="1C1C1C"/>
                </a:solidFill>
                <a:latin typeface="Tahoma"/>
                <a:cs typeface="Tahoma"/>
              </a:rPr>
              <a:t>of</a:t>
            </a:r>
            <a:r>
              <a:rPr spc="-4" dirty="0">
                <a:solidFill>
                  <a:srgbClr val="1C1C1C"/>
                </a:solidFill>
                <a:latin typeface="Tahoma"/>
                <a:cs typeface="Tahoma"/>
              </a:rPr>
              <a:t> i</a:t>
            </a:r>
            <a:r>
              <a:rPr dirty="0">
                <a:solidFill>
                  <a:srgbClr val="1C1C1C"/>
                </a:solidFill>
                <a:latin typeface="Tahoma"/>
                <a:cs typeface="Tahoma"/>
              </a:rPr>
              <a:t>ts</a:t>
            </a:r>
            <a:r>
              <a:rPr spc="-4" dirty="0">
                <a:solidFill>
                  <a:srgbClr val="1C1C1C"/>
                </a:solidFill>
                <a:latin typeface="Tahoma"/>
                <a:cs typeface="Tahoma"/>
              </a:rPr>
              <a:t> </a:t>
            </a:r>
            <a:r>
              <a:rPr spc="-13" dirty="0">
                <a:solidFill>
                  <a:srgbClr val="1C1C1C"/>
                </a:solidFill>
                <a:latin typeface="Tahoma"/>
                <a:cs typeface="Tahoma"/>
              </a:rPr>
              <a:t>2</a:t>
            </a:r>
            <a:r>
              <a:rPr dirty="0">
                <a:solidFill>
                  <a:srgbClr val="1C1C1C"/>
                </a:solidFill>
                <a:latin typeface="Tahoma"/>
                <a:cs typeface="Tahoma"/>
              </a:rPr>
              <a:t>-D</a:t>
            </a:r>
            <a:r>
              <a:rPr spc="-4" dirty="0">
                <a:solidFill>
                  <a:srgbClr val="1C1C1C"/>
                </a:solidFill>
                <a:latin typeface="Tahoma"/>
                <a:cs typeface="Tahoma"/>
              </a:rPr>
              <a:t> </a:t>
            </a:r>
            <a:r>
              <a:rPr spc="-13" dirty="0">
                <a:solidFill>
                  <a:srgbClr val="1C1C1C"/>
                </a:solidFill>
                <a:latin typeface="Tahoma"/>
                <a:cs typeface="Tahoma"/>
              </a:rPr>
              <a:t>imag</a:t>
            </a:r>
            <a:r>
              <a:rPr dirty="0">
                <a:solidFill>
                  <a:srgbClr val="1C1C1C"/>
                </a:solidFill>
                <a:latin typeface="Tahoma"/>
                <a:cs typeface="Tahoma"/>
              </a:rPr>
              <a:t>e</a:t>
            </a:r>
            <a:endParaRPr>
              <a:latin typeface="Tahoma"/>
              <a:cs typeface="Tahoma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6740865" y="3234629"/>
            <a:ext cx="551662" cy="53543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720897" y="3385579"/>
            <a:ext cx="415636" cy="1277471"/>
          </a:xfrm>
          <a:custGeom>
            <a:avLst/>
            <a:gdLst/>
            <a:ahLst/>
            <a:cxnLst/>
            <a:rect l="l" t="t" r="r" b="b"/>
            <a:pathLst>
              <a:path w="457200" h="1447800">
                <a:moveTo>
                  <a:pt x="0" y="1447799"/>
                </a:moveTo>
                <a:lnTo>
                  <a:pt x="457199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697350" y="4882313"/>
            <a:ext cx="751032" cy="621366"/>
          </a:xfrm>
          <a:custGeom>
            <a:avLst/>
            <a:gdLst/>
            <a:ahLst/>
            <a:cxnLst/>
            <a:rect l="l" t="t" r="r" b="b"/>
            <a:pathLst>
              <a:path w="826134" h="704214">
                <a:moveTo>
                  <a:pt x="0" y="0"/>
                </a:moveTo>
                <a:lnTo>
                  <a:pt x="57649" y="125354"/>
                </a:lnTo>
                <a:lnTo>
                  <a:pt x="129881" y="265848"/>
                </a:lnTo>
                <a:lnTo>
                  <a:pt x="169568" y="330935"/>
                </a:lnTo>
                <a:lnTo>
                  <a:pt x="212431" y="392054"/>
                </a:lnTo>
                <a:lnTo>
                  <a:pt x="258468" y="447617"/>
                </a:lnTo>
                <a:lnTo>
                  <a:pt x="308474" y="496035"/>
                </a:lnTo>
                <a:lnTo>
                  <a:pt x="362449" y="538104"/>
                </a:lnTo>
                <a:lnTo>
                  <a:pt x="421187" y="573823"/>
                </a:lnTo>
                <a:lnTo>
                  <a:pt x="483099" y="603985"/>
                </a:lnTo>
                <a:lnTo>
                  <a:pt x="548187" y="629385"/>
                </a:lnTo>
                <a:lnTo>
                  <a:pt x="684712" y="669867"/>
                </a:lnTo>
                <a:lnTo>
                  <a:pt x="825999" y="703998"/>
                </a:lnTo>
              </a:path>
            </a:pathLst>
          </a:custGeom>
          <a:ln w="9524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685179" y="4861952"/>
            <a:ext cx="63500" cy="75640"/>
          </a:xfrm>
          <a:custGeom>
            <a:avLst/>
            <a:gdLst/>
            <a:ahLst/>
            <a:cxnLst/>
            <a:rect l="l" t="t" r="r" b="b"/>
            <a:pathLst>
              <a:path w="69850" h="85725">
                <a:moveTo>
                  <a:pt x="2776" y="0"/>
                </a:moveTo>
                <a:lnTo>
                  <a:pt x="0" y="85149"/>
                </a:lnTo>
                <a:lnTo>
                  <a:pt x="69230" y="53310"/>
                </a:lnTo>
                <a:lnTo>
                  <a:pt x="2776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598350" y="4931990"/>
            <a:ext cx="0" cy="515471"/>
          </a:xfrm>
          <a:custGeom>
            <a:avLst/>
            <a:gdLst/>
            <a:ahLst/>
            <a:cxnLst/>
            <a:rect l="l" t="t" r="r" b="b"/>
            <a:pathLst>
              <a:path h="584200">
                <a:moveTo>
                  <a:pt x="0" y="584199"/>
                </a:moveTo>
                <a:lnTo>
                  <a:pt x="0" y="0"/>
                </a:lnTo>
              </a:path>
            </a:pathLst>
          </a:custGeom>
          <a:ln w="9524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563716" y="4909582"/>
            <a:ext cx="69273" cy="67235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38100" y="0"/>
                </a:moveTo>
                <a:lnTo>
                  <a:pt x="0" y="76200"/>
                </a:lnTo>
                <a:lnTo>
                  <a:pt x="76200" y="76200"/>
                </a:lnTo>
                <a:lnTo>
                  <a:pt x="38100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426859" y="5209502"/>
            <a:ext cx="172027" cy="238125"/>
          </a:xfrm>
          <a:custGeom>
            <a:avLst/>
            <a:gdLst/>
            <a:ahLst/>
            <a:cxnLst/>
            <a:rect l="l" t="t" r="r" b="b"/>
            <a:pathLst>
              <a:path w="189229" h="269875">
                <a:moveTo>
                  <a:pt x="188641" y="269699"/>
                </a:moveTo>
                <a:lnTo>
                  <a:pt x="0" y="0"/>
                </a:lnTo>
              </a:path>
            </a:pathLst>
          </a:custGeom>
          <a:ln w="9524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413623" y="5191138"/>
            <a:ext cx="68118" cy="74519"/>
          </a:xfrm>
          <a:custGeom>
            <a:avLst/>
            <a:gdLst/>
            <a:ahLst/>
            <a:cxnLst/>
            <a:rect l="l" t="t" r="r" b="b"/>
            <a:pathLst>
              <a:path w="74929" h="84454">
                <a:moveTo>
                  <a:pt x="0" y="0"/>
                </a:moveTo>
                <a:lnTo>
                  <a:pt x="12453" y="84279"/>
                </a:lnTo>
                <a:lnTo>
                  <a:pt x="74895" y="40604"/>
                </a:lnTo>
                <a:lnTo>
                  <a:pt x="0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598357" y="5447459"/>
            <a:ext cx="531091" cy="0"/>
          </a:xfrm>
          <a:custGeom>
            <a:avLst/>
            <a:gdLst/>
            <a:ahLst/>
            <a:cxnLst/>
            <a:rect l="l" t="t" r="r" b="b"/>
            <a:pathLst>
              <a:path w="584200">
                <a:moveTo>
                  <a:pt x="0" y="0"/>
                </a:moveTo>
                <a:lnTo>
                  <a:pt x="584199" y="0"/>
                </a:lnTo>
              </a:path>
            </a:pathLst>
          </a:custGeom>
          <a:ln w="9524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8083266" y="5413845"/>
            <a:ext cx="69273" cy="67235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0" y="76200"/>
                </a:lnTo>
                <a:lnTo>
                  <a:pt x="7620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713686" y="3406809"/>
            <a:ext cx="412173" cy="1259541"/>
          </a:xfrm>
          <a:custGeom>
            <a:avLst/>
            <a:gdLst/>
            <a:ahLst/>
            <a:cxnLst/>
            <a:rect l="l" t="t" r="r" b="b"/>
            <a:pathLst>
              <a:path w="453390" h="1427479">
                <a:moveTo>
                  <a:pt x="0" y="1426915"/>
                </a:moveTo>
                <a:lnTo>
                  <a:pt x="453311" y="0"/>
                </a:lnTo>
              </a:path>
            </a:pathLst>
          </a:custGeom>
          <a:ln w="28574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7072915" y="3382776"/>
            <a:ext cx="74468" cy="84044"/>
          </a:xfrm>
          <a:custGeom>
            <a:avLst/>
            <a:gdLst/>
            <a:ahLst/>
            <a:cxnLst/>
            <a:rect l="l" t="t" r="r" b="b"/>
            <a:pathLst>
              <a:path w="81915" h="95250">
                <a:moveTo>
                  <a:pt x="66804" y="0"/>
                </a:moveTo>
                <a:lnTo>
                  <a:pt x="0" y="68722"/>
                </a:lnTo>
                <a:lnTo>
                  <a:pt x="81701" y="94678"/>
                </a:lnTo>
                <a:lnTo>
                  <a:pt x="66804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1130501" y="470001"/>
            <a:ext cx="2730500" cy="4462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384"/>
            <a:r>
              <a:rPr sz="2900" spc="-18" dirty="0">
                <a:solidFill>
                  <a:srgbClr val="333399"/>
                </a:solidFill>
                <a:latin typeface="Tahoma"/>
                <a:cs typeface="Tahoma"/>
              </a:rPr>
              <a:t>I</a:t>
            </a:r>
            <a:r>
              <a:rPr sz="2900" spc="-31" dirty="0">
                <a:solidFill>
                  <a:srgbClr val="333399"/>
                </a:solidFill>
                <a:latin typeface="Tahoma"/>
                <a:cs typeface="Tahoma"/>
              </a:rPr>
              <a:t>m</a:t>
            </a:r>
            <a:r>
              <a:rPr sz="2900" spc="-18" dirty="0">
                <a:solidFill>
                  <a:srgbClr val="333399"/>
                </a:solidFill>
                <a:latin typeface="Tahoma"/>
                <a:cs typeface="Tahoma"/>
              </a:rPr>
              <a:t>a</a:t>
            </a:r>
            <a:r>
              <a:rPr sz="2900" spc="-22" dirty="0">
                <a:solidFill>
                  <a:srgbClr val="333399"/>
                </a:solidFill>
                <a:latin typeface="Tahoma"/>
                <a:cs typeface="Tahoma"/>
              </a:rPr>
              <a:t>g</a:t>
            </a:r>
            <a:r>
              <a:rPr sz="2900" dirty="0">
                <a:solidFill>
                  <a:srgbClr val="333399"/>
                </a:solidFill>
                <a:latin typeface="Tahoma"/>
                <a:cs typeface="Tahoma"/>
              </a:rPr>
              <a:t>e</a:t>
            </a:r>
            <a:r>
              <a:rPr sz="2900" spc="-4" dirty="0">
                <a:solidFill>
                  <a:srgbClr val="333399"/>
                </a:solidFill>
                <a:latin typeface="Tahoma"/>
                <a:cs typeface="Tahoma"/>
              </a:rPr>
              <a:t> </a:t>
            </a:r>
            <a:r>
              <a:rPr sz="2900" dirty="0">
                <a:solidFill>
                  <a:srgbClr val="333399"/>
                </a:solidFill>
                <a:latin typeface="Tahoma"/>
                <a:cs typeface="Tahoma"/>
              </a:rPr>
              <a:t>of</a:t>
            </a:r>
            <a:r>
              <a:rPr sz="2900" spc="-4" dirty="0">
                <a:solidFill>
                  <a:srgbClr val="333399"/>
                </a:solidFill>
                <a:latin typeface="Tahoma"/>
                <a:cs typeface="Tahoma"/>
              </a:rPr>
              <a:t> </a:t>
            </a:r>
            <a:r>
              <a:rPr sz="2900" spc="-18" dirty="0">
                <a:solidFill>
                  <a:srgbClr val="333399"/>
                </a:solidFill>
                <a:latin typeface="Tahoma"/>
                <a:cs typeface="Tahoma"/>
              </a:rPr>
              <a:t>a</a:t>
            </a:r>
            <a:r>
              <a:rPr sz="2900" spc="-4" dirty="0">
                <a:solidFill>
                  <a:srgbClr val="333399"/>
                </a:solidFill>
                <a:latin typeface="Tahoma"/>
                <a:cs typeface="Tahoma"/>
              </a:rPr>
              <a:t> </a:t>
            </a:r>
            <a:r>
              <a:rPr sz="2900" spc="-67" dirty="0">
                <a:solidFill>
                  <a:srgbClr val="333399"/>
                </a:solidFill>
                <a:latin typeface="Tahoma"/>
                <a:cs typeface="Tahoma"/>
              </a:rPr>
              <a:t>P</a:t>
            </a:r>
            <a:r>
              <a:rPr sz="2900" spc="-13" dirty="0">
                <a:solidFill>
                  <a:srgbClr val="333399"/>
                </a:solidFill>
                <a:latin typeface="Tahoma"/>
                <a:cs typeface="Tahoma"/>
              </a:rPr>
              <a:t>oin</a:t>
            </a:r>
            <a:r>
              <a:rPr sz="2900" dirty="0">
                <a:solidFill>
                  <a:srgbClr val="333399"/>
                </a:solidFill>
                <a:latin typeface="Tahoma"/>
                <a:cs typeface="Tahoma"/>
              </a:rPr>
              <a:t>t</a:t>
            </a:r>
            <a:endParaRPr sz="2900" dirty="0">
              <a:latin typeface="Tahoma"/>
              <a:cs typeface="Tahoma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7227454" y="3437404"/>
            <a:ext cx="138544" cy="11065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285510" y="1635965"/>
            <a:ext cx="178953" cy="20030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111256" y="1965232"/>
            <a:ext cx="4160693" cy="29275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493693" y="2878512"/>
            <a:ext cx="3387146" cy="29275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7552172" y="2246782"/>
            <a:ext cx="138545" cy="15548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279298" y="5289177"/>
            <a:ext cx="610463" cy="21011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7435288" y="2197761"/>
            <a:ext cx="103909" cy="89647"/>
          </a:xfrm>
          <a:custGeom>
            <a:avLst/>
            <a:gdLst/>
            <a:ahLst/>
            <a:cxnLst/>
            <a:rect l="l" t="t" r="r" b="b"/>
            <a:pathLst>
              <a:path w="114300" h="101600">
                <a:moveTo>
                  <a:pt x="56813" y="0"/>
                </a:moveTo>
                <a:lnTo>
                  <a:pt x="16622" y="14973"/>
                </a:lnTo>
                <a:lnTo>
                  <a:pt x="74" y="50241"/>
                </a:lnTo>
                <a:lnTo>
                  <a:pt x="0" y="51732"/>
                </a:lnTo>
                <a:lnTo>
                  <a:pt x="2263" y="65018"/>
                </a:lnTo>
                <a:lnTo>
                  <a:pt x="28815" y="94808"/>
                </a:lnTo>
                <a:lnTo>
                  <a:pt x="57926" y="101594"/>
                </a:lnTo>
                <a:lnTo>
                  <a:pt x="72935" y="99631"/>
                </a:lnTo>
                <a:lnTo>
                  <a:pt x="106610" y="76083"/>
                </a:lnTo>
                <a:lnTo>
                  <a:pt x="114287" y="50241"/>
                </a:lnTo>
                <a:lnTo>
                  <a:pt x="112112" y="36867"/>
                </a:lnTo>
                <a:lnTo>
                  <a:pt x="85718" y="6847"/>
                </a:lnTo>
                <a:lnTo>
                  <a:pt x="56813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7435278" y="2197761"/>
            <a:ext cx="103909" cy="89647"/>
          </a:xfrm>
          <a:custGeom>
            <a:avLst/>
            <a:gdLst/>
            <a:ahLst/>
            <a:cxnLst/>
            <a:rect l="l" t="t" r="r" b="b"/>
            <a:pathLst>
              <a:path w="114300" h="101600">
                <a:moveTo>
                  <a:pt x="0" y="50799"/>
                </a:moveTo>
                <a:lnTo>
                  <a:pt x="16631" y="14973"/>
                </a:lnTo>
                <a:lnTo>
                  <a:pt x="56823" y="0"/>
                </a:lnTo>
                <a:lnTo>
                  <a:pt x="72056" y="1790"/>
                </a:lnTo>
                <a:lnTo>
                  <a:pt x="106286" y="24860"/>
                </a:lnTo>
                <a:lnTo>
                  <a:pt x="114296" y="50241"/>
                </a:lnTo>
                <a:lnTo>
                  <a:pt x="112289" y="63872"/>
                </a:lnTo>
                <a:lnTo>
                  <a:pt x="86415" y="94420"/>
                </a:lnTo>
                <a:lnTo>
                  <a:pt x="57935" y="101594"/>
                </a:lnTo>
                <a:lnTo>
                  <a:pt x="42576" y="99821"/>
                </a:lnTo>
                <a:lnTo>
                  <a:pt x="8167" y="76938"/>
                </a:lnTo>
                <a:lnTo>
                  <a:pt x="0" y="50799"/>
                </a:lnTo>
                <a:close/>
              </a:path>
            </a:pathLst>
          </a:custGeom>
          <a:ln w="9524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7080259" y="3340761"/>
            <a:ext cx="103909" cy="89647"/>
          </a:xfrm>
          <a:custGeom>
            <a:avLst/>
            <a:gdLst/>
            <a:ahLst/>
            <a:cxnLst/>
            <a:rect l="l" t="t" r="r" b="b"/>
            <a:pathLst>
              <a:path w="114300" h="101600">
                <a:moveTo>
                  <a:pt x="56813" y="0"/>
                </a:moveTo>
                <a:lnTo>
                  <a:pt x="16622" y="14973"/>
                </a:lnTo>
                <a:lnTo>
                  <a:pt x="74" y="50241"/>
                </a:lnTo>
                <a:lnTo>
                  <a:pt x="0" y="51732"/>
                </a:lnTo>
                <a:lnTo>
                  <a:pt x="2263" y="65018"/>
                </a:lnTo>
                <a:lnTo>
                  <a:pt x="28815" y="94808"/>
                </a:lnTo>
                <a:lnTo>
                  <a:pt x="57926" y="101594"/>
                </a:lnTo>
                <a:lnTo>
                  <a:pt x="72935" y="99631"/>
                </a:lnTo>
                <a:lnTo>
                  <a:pt x="106610" y="76083"/>
                </a:lnTo>
                <a:lnTo>
                  <a:pt x="114287" y="50241"/>
                </a:lnTo>
                <a:lnTo>
                  <a:pt x="112112" y="36866"/>
                </a:lnTo>
                <a:lnTo>
                  <a:pt x="85718" y="6847"/>
                </a:lnTo>
                <a:lnTo>
                  <a:pt x="56813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7080250" y="3340761"/>
            <a:ext cx="103909" cy="89647"/>
          </a:xfrm>
          <a:custGeom>
            <a:avLst/>
            <a:gdLst/>
            <a:ahLst/>
            <a:cxnLst/>
            <a:rect l="l" t="t" r="r" b="b"/>
            <a:pathLst>
              <a:path w="114300" h="101600">
                <a:moveTo>
                  <a:pt x="0" y="50799"/>
                </a:moveTo>
                <a:lnTo>
                  <a:pt x="16631" y="14973"/>
                </a:lnTo>
                <a:lnTo>
                  <a:pt x="56823" y="0"/>
                </a:lnTo>
                <a:lnTo>
                  <a:pt x="72056" y="1790"/>
                </a:lnTo>
                <a:lnTo>
                  <a:pt x="106286" y="24860"/>
                </a:lnTo>
                <a:lnTo>
                  <a:pt x="114296" y="50241"/>
                </a:lnTo>
                <a:lnTo>
                  <a:pt x="112289" y="63872"/>
                </a:lnTo>
                <a:lnTo>
                  <a:pt x="86415" y="94420"/>
                </a:lnTo>
                <a:lnTo>
                  <a:pt x="57935" y="101594"/>
                </a:lnTo>
                <a:lnTo>
                  <a:pt x="42576" y="99821"/>
                </a:lnTo>
                <a:lnTo>
                  <a:pt x="8167" y="76938"/>
                </a:lnTo>
                <a:lnTo>
                  <a:pt x="0" y="50799"/>
                </a:lnTo>
                <a:close/>
              </a:path>
            </a:pathLst>
          </a:custGeom>
          <a:ln w="9524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 txBox="1"/>
          <p:nvPr/>
        </p:nvSpPr>
        <p:spPr>
          <a:xfrm>
            <a:off x="946162" y="3430655"/>
            <a:ext cx="4432877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384"/>
            <a:r>
              <a:rPr dirty="0">
                <a:solidFill>
                  <a:srgbClr val="1C1C1C"/>
                </a:solidFill>
                <a:latin typeface="Tahoma"/>
                <a:cs typeface="Tahoma"/>
              </a:rPr>
              <a:t>P</a:t>
            </a:r>
            <a:r>
              <a:rPr spc="-9" dirty="0">
                <a:solidFill>
                  <a:srgbClr val="1C1C1C"/>
                </a:solidFill>
                <a:latin typeface="Tahoma"/>
                <a:cs typeface="Tahoma"/>
              </a:rPr>
              <a:t>roj</a:t>
            </a:r>
            <a:r>
              <a:rPr dirty="0">
                <a:solidFill>
                  <a:srgbClr val="1C1C1C"/>
                </a:solidFill>
                <a:latin typeface="Tahoma"/>
                <a:cs typeface="Tahoma"/>
              </a:rPr>
              <a:t>ect</a:t>
            </a:r>
            <a:r>
              <a:rPr spc="-9" dirty="0">
                <a:solidFill>
                  <a:srgbClr val="1C1C1C"/>
                </a:solidFill>
                <a:latin typeface="Tahoma"/>
                <a:cs typeface="Tahoma"/>
              </a:rPr>
              <a:t>ion</a:t>
            </a:r>
            <a:r>
              <a:rPr spc="-4" dirty="0">
                <a:solidFill>
                  <a:srgbClr val="1C1C1C"/>
                </a:solidFill>
                <a:latin typeface="Tahoma"/>
                <a:cs typeface="Tahoma"/>
              </a:rPr>
              <a:t> </a:t>
            </a:r>
            <a:r>
              <a:rPr dirty="0">
                <a:solidFill>
                  <a:srgbClr val="1C1C1C"/>
                </a:solidFill>
                <a:latin typeface="Tahoma"/>
                <a:cs typeface="Tahoma"/>
              </a:rPr>
              <a:t>of</a:t>
            </a:r>
            <a:r>
              <a:rPr spc="-4" dirty="0">
                <a:solidFill>
                  <a:srgbClr val="1C1C1C"/>
                </a:solidFill>
                <a:latin typeface="Tahoma"/>
                <a:cs typeface="Tahoma"/>
              </a:rPr>
              <a:t> </a:t>
            </a:r>
            <a:r>
              <a:rPr spc="-13" dirty="0">
                <a:solidFill>
                  <a:srgbClr val="1C1C1C"/>
                </a:solidFill>
                <a:latin typeface="Tahoma"/>
                <a:cs typeface="Tahoma"/>
              </a:rPr>
              <a:t>a</a:t>
            </a:r>
            <a:r>
              <a:rPr spc="-4" dirty="0">
                <a:solidFill>
                  <a:srgbClr val="1C1C1C"/>
                </a:solidFill>
                <a:latin typeface="Tahoma"/>
                <a:cs typeface="Tahoma"/>
              </a:rPr>
              <a:t> </a:t>
            </a:r>
            <a:r>
              <a:rPr spc="-13" dirty="0">
                <a:solidFill>
                  <a:srgbClr val="1C1C1C"/>
                </a:solidFill>
                <a:latin typeface="Tahoma"/>
                <a:cs typeface="Tahoma"/>
              </a:rPr>
              <a:t>3</a:t>
            </a:r>
            <a:r>
              <a:rPr dirty="0">
                <a:solidFill>
                  <a:srgbClr val="1C1C1C"/>
                </a:solidFill>
                <a:latin typeface="Tahoma"/>
                <a:cs typeface="Tahoma"/>
              </a:rPr>
              <a:t>-D</a:t>
            </a:r>
            <a:r>
              <a:rPr spc="-4" dirty="0">
                <a:solidFill>
                  <a:srgbClr val="1C1C1C"/>
                </a:solidFill>
                <a:latin typeface="Tahoma"/>
                <a:cs typeface="Tahoma"/>
              </a:rPr>
              <a:t> </a:t>
            </a:r>
            <a:r>
              <a:rPr spc="-9" dirty="0">
                <a:solidFill>
                  <a:srgbClr val="1C1C1C"/>
                </a:solidFill>
                <a:latin typeface="Tahoma"/>
                <a:cs typeface="Tahoma"/>
              </a:rPr>
              <a:t>poin</a:t>
            </a:r>
            <a:r>
              <a:rPr dirty="0">
                <a:solidFill>
                  <a:srgbClr val="1C1C1C"/>
                </a:solidFill>
                <a:latin typeface="Tahoma"/>
                <a:cs typeface="Tahoma"/>
              </a:rPr>
              <a:t>t</a:t>
            </a:r>
            <a:r>
              <a:rPr spc="-4" dirty="0">
                <a:solidFill>
                  <a:srgbClr val="1C1C1C"/>
                </a:solidFill>
                <a:latin typeface="Tahoma"/>
                <a:cs typeface="Tahoma"/>
              </a:rPr>
              <a:t> </a:t>
            </a:r>
            <a:r>
              <a:rPr dirty="0">
                <a:solidFill>
                  <a:srgbClr val="1C1C1C"/>
                </a:solidFill>
                <a:latin typeface="Tahoma"/>
                <a:cs typeface="Tahoma"/>
              </a:rPr>
              <a:t>t</a:t>
            </a:r>
            <a:r>
              <a:rPr spc="-13" dirty="0">
                <a:solidFill>
                  <a:srgbClr val="1C1C1C"/>
                </a:solidFill>
                <a:latin typeface="Tahoma"/>
                <a:cs typeface="Tahoma"/>
              </a:rPr>
              <a:t>o</a:t>
            </a:r>
            <a:r>
              <a:rPr spc="-4" dirty="0">
                <a:solidFill>
                  <a:srgbClr val="1C1C1C"/>
                </a:solidFill>
                <a:latin typeface="Tahoma"/>
                <a:cs typeface="Tahoma"/>
              </a:rPr>
              <a:t> </a:t>
            </a:r>
            <a:r>
              <a:rPr spc="-13" dirty="0">
                <a:solidFill>
                  <a:srgbClr val="1C1C1C"/>
                </a:solidFill>
                <a:latin typeface="Tahoma"/>
                <a:cs typeface="Tahoma"/>
              </a:rPr>
              <a:t>an</a:t>
            </a:r>
            <a:r>
              <a:rPr spc="-4" dirty="0">
                <a:solidFill>
                  <a:srgbClr val="1C1C1C"/>
                </a:solidFill>
                <a:latin typeface="Tahoma"/>
                <a:cs typeface="Tahoma"/>
              </a:rPr>
              <a:t> </a:t>
            </a:r>
            <a:r>
              <a:rPr spc="-13" dirty="0">
                <a:solidFill>
                  <a:srgbClr val="1C1C1C"/>
                </a:solidFill>
                <a:latin typeface="Tahoma"/>
                <a:cs typeface="Tahoma"/>
              </a:rPr>
              <a:t>imag</a:t>
            </a:r>
            <a:r>
              <a:rPr dirty="0">
                <a:solidFill>
                  <a:srgbClr val="1C1C1C"/>
                </a:solidFill>
                <a:latin typeface="Tahoma"/>
                <a:cs typeface="Tahoma"/>
              </a:rPr>
              <a:t>e</a:t>
            </a:r>
            <a:r>
              <a:rPr spc="-4" dirty="0">
                <a:solidFill>
                  <a:srgbClr val="1C1C1C"/>
                </a:solidFill>
                <a:latin typeface="Tahoma"/>
                <a:cs typeface="Tahoma"/>
              </a:rPr>
              <a:t> </a:t>
            </a:r>
            <a:r>
              <a:rPr spc="-9" dirty="0">
                <a:solidFill>
                  <a:srgbClr val="1C1C1C"/>
                </a:solidFill>
                <a:latin typeface="Tahoma"/>
                <a:cs typeface="Tahoma"/>
              </a:rPr>
              <a:t>plan</a:t>
            </a:r>
            <a:r>
              <a:rPr dirty="0">
                <a:solidFill>
                  <a:srgbClr val="1C1C1C"/>
                </a:solidFill>
                <a:latin typeface="Tahoma"/>
                <a:cs typeface="Tahoma"/>
              </a:rPr>
              <a:t>e</a:t>
            </a:r>
            <a:endParaRPr>
              <a:latin typeface="Tahoma"/>
              <a:cs typeface="Tahoma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1563687" y="5033009"/>
            <a:ext cx="3247159" cy="29555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7797518" y="5093077"/>
            <a:ext cx="268429" cy="17369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ADD6B0F9-D11C-4A75-986F-8BC3DA7FC34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5751" y="3984767"/>
            <a:ext cx="2256582" cy="389986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6DFD614C-9F43-4A96-8753-0D4F0C15187A}"/>
              </a:ext>
            </a:extLst>
          </p:cNvPr>
          <p:cNvSpPr txBox="1"/>
          <p:nvPr/>
        </p:nvSpPr>
        <p:spPr>
          <a:xfrm>
            <a:off x="2383133" y="4931989"/>
            <a:ext cx="517192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800" dirty="0"/>
              <a:t>P</a:t>
            </a:r>
          </a:p>
        </p:txBody>
      </p:sp>
    </p:spTree>
    <p:extLst>
      <p:ext uri="{BB962C8B-B14F-4D97-AF65-F5344CB8AC3E}">
        <p14:creationId xmlns:p14="http://schemas.microsoft.com/office/powerpoint/2010/main" val="3215922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304800"/>
            <a:ext cx="8458200" cy="561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416301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Properties of P: the projective camera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2400" b="1" dirty="0"/>
          </a:p>
          <a:p>
            <a:r>
              <a:rPr lang="en-US" b="1" dirty="0"/>
              <a:t>P</a:t>
            </a:r>
            <a:r>
              <a:rPr lang="en-US" dirty="0"/>
              <a:t> is a general 3X4 matrix of rank 3. If it has rank less than 3 then the projection is line or point, not the whole plane</a:t>
            </a:r>
            <a:r>
              <a:rPr lang="en-US" sz="2400" dirty="0"/>
              <a:t>.</a:t>
            </a:r>
          </a:p>
          <a:p>
            <a:endParaRPr lang="en-US" sz="2400" b="1" dirty="0"/>
          </a:p>
          <a:p>
            <a:r>
              <a:rPr lang="en-US" b="1" dirty="0"/>
              <a:t>C</a:t>
            </a:r>
            <a:r>
              <a:rPr lang="en-US" dirty="0"/>
              <a:t> is the camera center if and only if </a:t>
            </a:r>
            <a:r>
              <a:rPr lang="en-US" b="1" dirty="0"/>
              <a:t>PC=0. </a:t>
            </a:r>
            <a:r>
              <a:rPr lang="en-US" dirty="0"/>
              <a:t>Indeed, if </a:t>
            </a:r>
            <a:r>
              <a:rPr lang="en-US" b="1" dirty="0"/>
              <a:t>PC=0,</a:t>
            </a:r>
            <a:r>
              <a:rPr lang="en-US" dirty="0"/>
              <a:t> consider the line containing </a:t>
            </a:r>
            <a:r>
              <a:rPr lang="en-US" b="1" dirty="0"/>
              <a:t>C</a:t>
            </a:r>
            <a:r>
              <a:rPr lang="en-US" dirty="0"/>
              <a:t> and any point </a:t>
            </a:r>
            <a:r>
              <a:rPr lang="en-US" b="1" dirty="0"/>
              <a:t>A</a:t>
            </a:r>
            <a:r>
              <a:rPr lang="en-US" dirty="0"/>
              <a:t> in 3-space. Points on this line are: </a:t>
            </a:r>
            <a:r>
              <a:rPr lang="en-US" b="1" dirty="0"/>
              <a:t>X</a:t>
            </a:r>
            <a:r>
              <a:rPr lang="en-US" dirty="0"/>
              <a:t>(k)=k</a:t>
            </a:r>
            <a:r>
              <a:rPr lang="en-US" b="1" dirty="0"/>
              <a:t>A</a:t>
            </a:r>
            <a:r>
              <a:rPr lang="en-US" dirty="0"/>
              <a:t>+(1-k)</a:t>
            </a:r>
            <a:r>
              <a:rPr lang="en-US" b="1" dirty="0"/>
              <a:t>C. </a:t>
            </a:r>
            <a:r>
              <a:rPr lang="en-US" dirty="0"/>
              <a:t>Mapping any such point with P we get: </a:t>
            </a:r>
            <a:r>
              <a:rPr lang="en-US" b="1" dirty="0"/>
              <a:t>PX</a:t>
            </a:r>
            <a:r>
              <a:rPr lang="en-US" dirty="0"/>
              <a:t>=</a:t>
            </a:r>
            <a:r>
              <a:rPr lang="en-US" dirty="0" err="1"/>
              <a:t>k</a:t>
            </a:r>
            <a:r>
              <a:rPr lang="en-US" b="1" dirty="0" err="1"/>
              <a:t>PA</a:t>
            </a:r>
            <a:r>
              <a:rPr lang="en-US" b="1" dirty="0"/>
              <a:t>. </a:t>
            </a:r>
            <a:r>
              <a:rPr lang="en-US" dirty="0"/>
              <a:t>All points on the line map to </a:t>
            </a:r>
            <a:r>
              <a:rPr lang="en-US" b="1" dirty="0"/>
              <a:t>PA</a:t>
            </a:r>
            <a:r>
              <a:rPr lang="en-US" dirty="0"/>
              <a:t>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3058744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065007" y="751555"/>
            <a:ext cx="5785589" cy="318743"/>
          </a:xfrm>
          <a:prstGeom prst="rect">
            <a:avLst/>
          </a:prstGeom>
        </p:spPr>
        <p:txBody>
          <a:bodyPr vert="horz" wrap="square" lIns="0" tIns="10860" rIns="0" bIns="0" rtlCol="0" anchor="ctr">
            <a:spAutoFit/>
          </a:bodyPr>
          <a:lstStyle/>
          <a:p>
            <a:pPr marL="10860">
              <a:lnSpc>
                <a:spcPct val="100000"/>
              </a:lnSpc>
              <a:spcBef>
                <a:spcPts val="86"/>
              </a:spcBef>
            </a:pPr>
            <a:r>
              <a:rPr sz="2000" spc="-4" dirty="0"/>
              <a:t>2D </a:t>
            </a:r>
            <a:r>
              <a:rPr sz="2000" spc="-13" dirty="0"/>
              <a:t>homography (projective</a:t>
            </a:r>
            <a:r>
              <a:rPr sz="2000" spc="17" dirty="0"/>
              <a:t> </a:t>
            </a:r>
            <a:r>
              <a:rPr sz="2000" spc="-17" dirty="0"/>
              <a:t>transformation)</a:t>
            </a:r>
          </a:p>
        </p:txBody>
      </p:sp>
      <p:sp>
        <p:nvSpPr>
          <p:cNvPr id="4" name="object 4"/>
          <p:cNvSpPr/>
          <p:nvPr/>
        </p:nvSpPr>
        <p:spPr>
          <a:xfrm>
            <a:off x="2035473" y="1858338"/>
            <a:ext cx="5056350" cy="851413"/>
          </a:xfrm>
          <a:custGeom>
            <a:avLst/>
            <a:gdLst/>
            <a:ahLst/>
            <a:cxnLst/>
            <a:rect l="l" t="t" r="r" b="b"/>
            <a:pathLst>
              <a:path w="5913120" h="995680">
                <a:moveTo>
                  <a:pt x="5913120" y="995171"/>
                </a:moveTo>
                <a:lnTo>
                  <a:pt x="5913120" y="0"/>
                </a:lnTo>
                <a:lnTo>
                  <a:pt x="0" y="0"/>
                </a:lnTo>
                <a:lnTo>
                  <a:pt x="0" y="995171"/>
                </a:lnTo>
                <a:lnTo>
                  <a:pt x="4571" y="995171"/>
                </a:lnTo>
                <a:lnTo>
                  <a:pt x="4571" y="9906"/>
                </a:lnTo>
                <a:lnTo>
                  <a:pt x="9143" y="4571"/>
                </a:lnTo>
                <a:lnTo>
                  <a:pt x="9144" y="9906"/>
                </a:lnTo>
                <a:lnTo>
                  <a:pt x="5903963" y="9905"/>
                </a:lnTo>
                <a:lnTo>
                  <a:pt x="5903963" y="4571"/>
                </a:lnTo>
                <a:lnTo>
                  <a:pt x="5908548" y="9905"/>
                </a:lnTo>
                <a:lnTo>
                  <a:pt x="5908548" y="995171"/>
                </a:lnTo>
                <a:lnTo>
                  <a:pt x="5913120" y="995171"/>
                </a:lnTo>
                <a:close/>
              </a:path>
              <a:path w="5913120" h="995680">
                <a:moveTo>
                  <a:pt x="9143" y="9906"/>
                </a:moveTo>
                <a:lnTo>
                  <a:pt x="9143" y="4571"/>
                </a:lnTo>
                <a:lnTo>
                  <a:pt x="4571" y="9906"/>
                </a:lnTo>
                <a:lnTo>
                  <a:pt x="9143" y="9906"/>
                </a:lnTo>
                <a:close/>
              </a:path>
              <a:path w="5913120" h="995680">
                <a:moveTo>
                  <a:pt x="9143" y="986027"/>
                </a:moveTo>
                <a:lnTo>
                  <a:pt x="9143" y="9906"/>
                </a:lnTo>
                <a:lnTo>
                  <a:pt x="4571" y="9906"/>
                </a:lnTo>
                <a:lnTo>
                  <a:pt x="4571" y="986027"/>
                </a:lnTo>
                <a:lnTo>
                  <a:pt x="9143" y="986027"/>
                </a:lnTo>
                <a:close/>
              </a:path>
              <a:path w="5913120" h="995680">
                <a:moveTo>
                  <a:pt x="5908548" y="986027"/>
                </a:moveTo>
                <a:lnTo>
                  <a:pt x="4571" y="986027"/>
                </a:lnTo>
                <a:lnTo>
                  <a:pt x="9143" y="990600"/>
                </a:lnTo>
                <a:lnTo>
                  <a:pt x="9143" y="995171"/>
                </a:lnTo>
                <a:lnTo>
                  <a:pt x="5903963" y="995171"/>
                </a:lnTo>
                <a:lnTo>
                  <a:pt x="5903963" y="990599"/>
                </a:lnTo>
                <a:lnTo>
                  <a:pt x="5908548" y="986027"/>
                </a:lnTo>
                <a:close/>
              </a:path>
              <a:path w="5913120" h="995680">
                <a:moveTo>
                  <a:pt x="9143" y="995171"/>
                </a:moveTo>
                <a:lnTo>
                  <a:pt x="9143" y="990600"/>
                </a:lnTo>
                <a:lnTo>
                  <a:pt x="4571" y="986027"/>
                </a:lnTo>
                <a:lnTo>
                  <a:pt x="4571" y="995171"/>
                </a:lnTo>
                <a:lnTo>
                  <a:pt x="9143" y="995171"/>
                </a:lnTo>
                <a:close/>
              </a:path>
              <a:path w="5913120" h="995680">
                <a:moveTo>
                  <a:pt x="5908548" y="9905"/>
                </a:moveTo>
                <a:lnTo>
                  <a:pt x="5903963" y="4571"/>
                </a:lnTo>
                <a:lnTo>
                  <a:pt x="5903963" y="9905"/>
                </a:lnTo>
                <a:lnTo>
                  <a:pt x="5908548" y="9905"/>
                </a:lnTo>
                <a:close/>
              </a:path>
              <a:path w="5913120" h="995680">
                <a:moveTo>
                  <a:pt x="5908548" y="986027"/>
                </a:moveTo>
                <a:lnTo>
                  <a:pt x="5908548" y="9905"/>
                </a:lnTo>
                <a:lnTo>
                  <a:pt x="5903963" y="9905"/>
                </a:lnTo>
                <a:lnTo>
                  <a:pt x="5903963" y="986027"/>
                </a:lnTo>
                <a:lnTo>
                  <a:pt x="5908548" y="986027"/>
                </a:lnTo>
                <a:close/>
              </a:path>
              <a:path w="5913120" h="995680">
                <a:moveTo>
                  <a:pt x="5908548" y="995171"/>
                </a:moveTo>
                <a:lnTo>
                  <a:pt x="5908548" y="986027"/>
                </a:lnTo>
                <a:lnTo>
                  <a:pt x="5903963" y="990599"/>
                </a:lnTo>
                <a:lnTo>
                  <a:pt x="5903963" y="995171"/>
                </a:lnTo>
                <a:lnTo>
                  <a:pt x="5908548" y="995171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5" name="object 5"/>
          <p:cNvSpPr txBox="1"/>
          <p:nvPr/>
        </p:nvSpPr>
        <p:spPr>
          <a:xfrm>
            <a:off x="1784816" y="1433073"/>
            <a:ext cx="858472" cy="247826"/>
          </a:xfrm>
          <a:prstGeom prst="rect">
            <a:avLst/>
          </a:prstGeom>
        </p:spPr>
        <p:txBody>
          <a:bodyPr vert="horz" wrap="square" lIns="0" tIns="10860" rIns="0" bIns="0" rtlCol="0">
            <a:spAutoFit/>
          </a:bodyPr>
          <a:lstStyle/>
          <a:p>
            <a:pPr marL="10860">
              <a:spcBef>
                <a:spcPts val="86"/>
              </a:spcBef>
            </a:pPr>
            <a:r>
              <a:rPr sz="1539" u="heavy" spc="-4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Definition:</a:t>
            </a:r>
            <a:endParaRPr sz="1539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035473" y="3316600"/>
            <a:ext cx="5056350" cy="877476"/>
          </a:xfrm>
          <a:custGeom>
            <a:avLst/>
            <a:gdLst/>
            <a:ahLst/>
            <a:cxnLst/>
            <a:rect l="l" t="t" r="r" b="b"/>
            <a:pathLst>
              <a:path w="5913120" h="1026160">
                <a:moveTo>
                  <a:pt x="5913120" y="1025651"/>
                </a:moveTo>
                <a:lnTo>
                  <a:pt x="5913120" y="0"/>
                </a:lnTo>
                <a:lnTo>
                  <a:pt x="0" y="0"/>
                </a:lnTo>
                <a:lnTo>
                  <a:pt x="0" y="1025652"/>
                </a:lnTo>
                <a:lnTo>
                  <a:pt x="4571" y="1025652"/>
                </a:lnTo>
                <a:lnTo>
                  <a:pt x="4571" y="9144"/>
                </a:lnTo>
                <a:lnTo>
                  <a:pt x="9143" y="4572"/>
                </a:lnTo>
                <a:lnTo>
                  <a:pt x="9143" y="9144"/>
                </a:lnTo>
                <a:lnTo>
                  <a:pt x="5903963" y="9143"/>
                </a:lnTo>
                <a:lnTo>
                  <a:pt x="5903963" y="4571"/>
                </a:lnTo>
                <a:lnTo>
                  <a:pt x="5908548" y="9143"/>
                </a:lnTo>
                <a:lnTo>
                  <a:pt x="5908548" y="1025651"/>
                </a:lnTo>
                <a:lnTo>
                  <a:pt x="5913120" y="1025651"/>
                </a:lnTo>
                <a:close/>
              </a:path>
              <a:path w="5913120" h="1026160">
                <a:moveTo>
                  <a:pt x="9143" y="9144"/>
                </a:moveTo>
                <a:lnTo>
                  <a:pt x="9143" y="4572"/>
                </a:lnTo>
                <a:lnTo>
                  <a:pt x="4571" y="9144"/>
                </a:lnTo>
                <a:lnTo>
                  <a:pt x="9143" y="9144"/>
                </a:lnTo>
                <a:close/>
              </a:path>
              <a:path w="5913120" h="1026160">
                <a:moveTo>
                  <a:pt x="9143" y="1015746"/>
                </a:moveTo>
                <a:lnTo>
                  <a:pt x="9143" y="9144"/>
                </a:lnTo>
                <a:lnTo>
                  <a:pt x="4571" y="9144"/>
                </a:lnTo>
                <a:lnTo>
                  <a:pt x="4571" y="1015746"/>
                </a:lnTo>
                <a:lnTo>
                  <a:pt x="9143" y="1015746"/>
                </a:lnTo>
                <a:close/>
              </a:path>
              <a:path w="5913120" h="1026160">
                <a:moveTo>
                  <a:pt x="5908548" y="1015745"/>
                </a:moveTo>
                <a:lnTo>
                  <a:pt x="4571" y="1015746"/>
                </a:lnTo>
                <a:lnTo>
                  <a:pt x="9143" y="1020317"/>
                </a:lnTo>
                <a:lnTo>
                  <a:pt x="9143" y="1025652"/>
                </a:lnTo>
                <a:lnTo>
                  <a:pt x="5903963" y="1025651"/>
                </a:lnTo>
                <a:lnTo>
                  <a:pt x="5903963" y="1020317"/>
                </a:lnTo>
                <a:lnTo>
                  <a:pt x="5908548" y="1015745"/>
                </a:lnTo>
                <a:close/>
              </a:path>
              <a:path w="5913120" h="1026160">
                <a:moveTo>
                  <a:pt x="9143" y="1025652"/>
                </a:moveTo>
                <a:lnTo>
                  <a:pt x="9143" y="1020317"/>
                </a:lnTo>
                <a:lnTo>
                  <a:pt x="4571" y="1015746"/>
                </a:lnTo>
                <a:lnTo>
                  <a:pt x="4571" y="1025652"/>
                </a:lnTo>
                <a:lnTo>
                  <a:pt x="9143" y="1025652"/>
                </a:lnTo>
                <a:close/>
              </a:path>
              <a:path w="5913120" h="1026160">
                <a:moveTo>
                  <a:pt x="5908548" y="9143"/>
                </a:moveTo>
                <a:lnTo>
                  <a:pt x="5903963" y="4571"/>
                </a:lnTo>
                <a:lnTo>
                  <a:pt x="5903963" y="9143"/>
                </a:lnTo>
                <a:lnTo>
                  <a:pt x="5908548" y="9143"/>
                </a:lnTo>
                <a:close/>
              </a:path>
              <a:path w="5913120" h="1026160">
                <a:moveTo>
                  <a:pt x="5908548" y="1015745"/>
                </a:moveTo>
                <a:lnTo>
                  <a:pt x="5908548" y="9143"/>
                </a:lnTo>
                <a:lnTo>
                  <a:pt x="5903963" y="9143"/>
                </a:lnTo>
                <a:lnTo>
                  <a:pt x="5903963" y="1015745"/>
                </a:lnTo>
                <a:lnTo>
                  <a:pt x="5908548" y="1015745"/>
                </a:lnTo>
                <a:close/>
              </a:path>
              <a:path w="5913120" h="1026160">
                <a:moveTo>
                  <a:pt x="5908548" y="1025651"/>
                </a:moveTo>
                <a:lnTo>
                  <a:pt x="5908548" y="1015745"/>
                </a:lnTo>
                <a:lnTo>
                  <a:pt x="5903963" y="1020317"/>
                </a:lnTo>
                <a:lnTo>
                  <a:pt x="5903963" y="1025651"/>
                </a:lnTo>
                <a:lnTo>
                  <a:pt x="5908548" y="1025651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7" name="object 7"/>
          <p:cNvSpPr txBox="1"/>
          <p:nvPr/>
        </p:nvSpPr>
        <p:spPr>
          <a:xfrm>
            <a:off x="1784823" y="1878104"/>
            <a:ext cx="5225763" cy="2736363"/>
          </a:xfrm>
          <a:prstGeom prst="rect">
            <a:avLst/>
          </a:prstGeom>
        </p:spPr>
        <p:txBody>
          <a:bodyPr vert="horz" wrap="square" lIns="0" tIns="11403" rIns="0" bIns="0" rtlCol="0">
            <a:spAutoFit/>
          </a:bodyPr>
          <a:lstStyle/>
          <a:p>
            <a:pPr marL="332309" marR="4344">
              <a:lnSpc>
                <a:spcPct val="99700"/>
              </a:lnSpc>
              <a:spcBef>
                <a:spcPts val="90"/>
              </a:spcBef>
            </a:pPr>
            <a:r>
              <a:rPr sz="1539" dirty="0">
                <a:latin typeface="Calibri"/>
                <a:cs typeface="Calibri"/>
              </a:rPr>
              <a:t>A </a:t>
            </a:r>
            <a:r>
              <a:rPr sz="1539" spc="-4" dirty="0">
                <a:latin typeface="Calibri"/>
                <a:cs typeface="Calibri"/>
              </a:rPr>
              <a:t>2D </a:t>
            </a:r>
            <a:r>
              <a:rPr sz="1539" i="1" spc="-9" dirty="0">
                <a:latin typeface="Calibri"/>
                <a:cs typeface="Calibri"/>
              </a:rPr>
              <a:t>homography </a:t>
            </a:r>
            <a:r>
              <a:rPr sz="1539" dirty="0">
                <a:latin typeface="Calibri"/>
                <a:cs typeface="Calibri"/>
              </a:rPr>
              <a:t>is an </a:t>
            </a:r>
            <a:r>
              <a:rPr sz="1539" spc="-4" dirty="0">
                <a:latin typeface="Calibri"/>
                <a:cs typeface="Calibri"/>
              </a:rPr>
              <a:t>invertible </a:t>
            </a:r>
            <a:r>
              <a:rPr sz="1539" dirty="0">
                <a:latin typeface="Calibri"/>
                <a:cs typeface="Calibri"/>
              </a:rPr>
              <a:t>mapping h </a:t>
            </a:r>
            <a:r>
              <a:rPr sz="1539" spc="-9" dirty="0">
                <a:latin typeface="Calibri"/>
                <a:cs typeface="Calibri"/>
              </a:rPr>
              <a:t>from </a:t>
            </a:r>
            <a:r>
              <a:rPr sz="1539" spc="-4" dirty="0">
                <a:latin typeface="Calibri"/>
                <a:cs typeface="Calibri"/>
              </a:rPr>
              <a:t>P</a:t>
            </a:r>
            <a:r>
              <a:rPr sz="1539" spc="-6" baseline="25462" dirty="0">
                <a:latin typeface="Calibri"/>
                <a:cs typeface="Calibri"/>
              </a:rPr>
              <a:t>2 </a:t>
            </a:r>
            <a:r>
              <a:rPr sz="1539" spc="-13" dirty="0">
                <a:latin typeface="Calibri"/>
                <a:cs typeface="Calibri"/>
              </a:rPr>
              <a:t>to </a:t>
            </a:r>
            <a:r>
              <a:rPr sz="1539" spc="-4" dirty="0">
                <a:latin typeface="Calibri"/>
                <a:cs typeface="Calibri"/>
              </a:rPr>
              <a:t>itself  </a:t>
            </a:r>
            <a:r>
              <a:rPr sz="1539" dirty="0">
                <a:latin typeface="Calibri"/>
                <a:cs typeface="Calibri"/>
              </a:rPr>
              <a:t>such </a:t>
            </a:r>
            <a:r>
              <a:rPr sz="1539" spc="-9" dirty="0">
                <a:latin typeface="Calibri"/>
                <a:cs typeface="Calibri"/>
              </a:rPr>
              <a:t>that three points </a:t>
            </a:r>
            <a:r>
              <a:rPr sz="1710" dirty="0">
                <a:latin typeface="Calibri"/>
                <a:cs typeface="Calibri"/>
              </a:rPr>
              <a:t>x</a:t>
            </a:r>
            <a:r>
              <a:rPr sz="1667" baseline="-21367" dirty="0">
                <a:latin typeface="Calibri"/>
                <a:cs typeface="Calibri"/>
              </a:rPr>
              <a:t>1</a:t>
            </a:r>
            <a:r>
              <a:rPr sz="1710" dirty="0">
                <a:latin typeface="Calibri"/>
                <a:cs typeface="Calibri"/>
              </a:rPr>
              <a:t>,x</a:t>
            </a:r>
            <a:r>
              <a:rPr sz="1667" baseline="-21367" dirty="0">
                <a:latin typeface="Calibri"/>
                <a:cs typeface="Calibri"/>
              </a:rPr>
              <a:t>2</a:t>
            </a:r>
            <a:r>
              <a:rPr sz="1710" dirty="0">
                <a:latin typeface="Calibri"/>
                <a:cs typeface="Calibri"/>
              </a:rPr>
              <a:t>,x</a:t>
            </a:r>
            <a:r>
              <a:rPr sz="1667" baseline="-21367" dirty="0">
                <a:latin typeface="Calibri"/>
                <a:cs typeface="Calibri"/>
              </a:rPr>
              <a:t>3 </a:t>
            </a:r>
            <a:r>
              <a:rPr sz="1539" dirty="0">
                <a:latin typeface="Calibri"/>
                <a:cs typeface="Calibri"/>
              </a:rPr>
              <a:t>lie </a:t>
            </a:r>
            <a:r>
              <a:rPr sz="1539" spc="-4" dirty="0">
                <a:latin typeface="Calibri"/>
                <a:cs typeface="Calibri"/>
              </a:rPr>
              <a:t>on the </a:t>
            </a:r>
            <a:r>
              <a:rPr sz="1539" dirty="0">
                <a:latin typeface="Calibri"/>
                <a:cs typeface="Calibri"/>
              </a:rPr>
              <a:t>same line if and only  if </a:t>
            </a:r>
            <a:r>
              <a:rPr sz="1710" i="1" spc="-4" dirty="0">
                <a:latin typeface="Calibri"/>
                <a:cs typeface="Calibri"/>
              </a:rPr>
              <a:t>h</a:t>
            </a:r>
            <a:r>
              <a:rPr sz="1710" spc="-4" dirty="0">
                <a:latin typeface="Calibri"/>
                <a:cs typeface="Calibri"/>
              </a:rPr>
              <a:t>(x</a:t>
            </a:r>
            <a:r>
              <a:rPr sz="1667" spc="-6" baseline="-21367" dirty="0">
                <a:latin typeface="Calibri"/>
                <a:cs typeface="Calibri"/>
              </a:rPr>
              <a:t>1</a:t>
            </a:r>
            <a:r>
              <a:rPr sz="1710" spc="-4" dirty="0">
                <a:latin typeface="Calibri"/>
                <a:cs typeface="Calibri"/>
              </a:rPr>
              <a:t>),</a:t>
            </a:r>
            <a:r>
              <a:rPr sz="1710" i="1" spc="-4" dirty="0">
                <a:latin typeface="Calibri"/>
                <a:cs typeface="Calibri"/>
              </a:rPr>
              <a:t>h</a:t>
            </a:r>
            <a:r>
              <a:rPr sz="1710" spc="-4" dirty="0">
                <a:latin typeface="Calibri"/>
                <a:cs typeface="Calibri"/>
              </a:rPr>
              <a:t>(x</a:t>
            </a:r>
            <a:r>
              <a:rPr sz="1667" spc="-6" baseline="-21367" dirty="0">
                <a:latin typeface="Calibri"/>
                <a:cs typeface="Calibri"/>
              </a:rPr>
              <a:t>2</a:t>
            </a:r>
            <a:r>
              <a:rPr sz="1710" spc="-4" dirty="0">
                <a:latin typeface="Calibri"/>
                <a:cs typeface="Calibri"/>
              </a:rPr>
              <a:t>),</a:t>
            </a:r>
            <a:r>
              <a:rPr sz="1710" i="1" spc="-4" dirty="0">
                <a:latin typeface="Calibri"/>
                <a:cs typeface="Calibri"/>
              </a:rPr>
              <a:t>h</a:t>
            </a:r>
            <a:r>
              <a:rPr sz="1710" spc="-4" dirty="0">
                <a:latin typeface="Calibri"/>
                <a:cs typeface="Calibri"/>
              </a:rPr>
              <a:t>(x</a:t>
            </a:r>
            <a:r>
              <a:rPr sz="1667" spc="-6" baseline="-21367" dirty="0">
                <a:latin typeface="Calibri"/>
                <a:cs typeface="Calibri"/>
              </a:rPr>
              <a:t>3</a:t>
            </a:r>
            <a:r>
              <a:rPr sz="1710" spc="-4" dirty="0">
                <a:latin typeface="Calibri"/>
                <a:cs typeface="Calibri"/>
              </a:rPr>
              <a:t>)</a:t>
            </a:r>
            <a:r>
              <a:rPr sz="1710" spc="-17" dirty="0">
                <a:latin typeface="Calibri"/>
                <a:cs typeface="Calibri"/>
              </a:rPr>
              <a:t> </a:t>
            </a:r>
            <a:r>
              <a:rPr sz="1539" spc="-4" dirty="0">
                <a:latin typeface="Calibri"/>
                <a:cs typeface="Calibri"/>
              </a:rPr>
              <a:t>do.</a:t>
            </a:r>
            <a:endParaRPr sz="1539">
              <a:latin typeface="Calibri"/>
              <a:cs typeface="Calibri"/>
            </a:endParaRPr>
          </a:p>
          <a:p>
            <a:pPr marL="10860">
              <a:spcBef>
                <a:spcPts val="1586"/>
              </a:spcBef>
            </a:pPr>
            <a:r>
              <a:rPr sz="1539" u="heavy" spc="-4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Theorem:</a:t>
            </a:r>
            <a:endParaRPr sz="1539">
              <a:latin typeface="Calibri"/>
              <a:cs typeface="Calibri"/>
            </a:endParaRPr>
          </a:p>
          <a:p>
            <a:pPr>
              <a:spcBef>
                <a:spcPts val="4"/>
              </a:spcBef>
            </a:pPr>
            <a:endParaRPr sz="1838">
              <a:latin typeface="Times New Roman"/>
              <a:cs typeface="Times New Roman"/>
            </a:endParaRPr>
          </a:p>
          <a:p>
            <a:pPr marL="332309" marR="24977">
              <a:lnSpc>
                <a:spcPct val="99600"/>
              </a:lnSpc>
              <a:spcBef>
                <a:spcPts val="4"/>
              </a:spcBef>
            </a:pPr>
            <a:r>
              <a:rPr sz="1539" dirty="0">
                <a:latin typeface="Calibri"/>
                <a:cs typeface="Calibri"/>
              </a:rPr>
              <a:t>A mapping </a:t>
            </a:r>
            <a:r>
              <a:rPr sz="1539" i="1" spc="-4" dirty="0">
                <a:latin typeface="Calibri"/>
                <a:cs typeface="Calibri"/>
              </a:rPr>
              <a:t>h</a:t>
            </a:r>
            <a:r>
              <a:rPr sz="1539" spc="-4" dirty="0">
                <a:latin typeface="Calibri"/>
                <a:cs typeface="Calibri"/>
              </a:rPr>
              <a:t>: </a:t>
            </a:r>
            <a:r>
              <a:rPr sz="1710" dirty="0">
                <a:latin typeface="Calibri"/>
                <a:cs typeface="Calibri"/>
              </a:rPr>
              <a:t>P</a:t>
            </a:r>
            <a:r>
              <a:rPr sz="1667" baseline="25641" dirty="0">
                <a:latin typeface="Calibri"/>
                <a:cs typeface="Calibri"/>
              </a:rPr>
              <a:t>2</a:t>
            </a:r>
            <a:r>
              <a:rPr sz="1710" dirty="0">
                <a:latin typeface="Symbol"/>
                <a:cs typeface="Symbol"/>
              </a:rPr>
              <a:t></a:t>
            </a:r>
            <a:r>
              <a:rPr sz="1710" dirty="0">
                <a:latin typeface="Calibri"/>
                <a:cs typeface="Calibri"/>
              </a:rPr>
              <a:t>P</a:t>
            </a:r>
            <a:r>
              <a:rPr sz="1667" baseline="25641" dirty="0">
                <a:latin typeface="Calibri"/>
                <a:cs typeface="Calibri"/>
              </a:rPr>
              <a:t>2 </a:t>
            </a:r>
            <a:r>
              <a:rPr sz="1539" dirty="0">
                <a:latin typeface="Calibri"/>
                <a:cs typeface="Calibri"/>
              </a:rPr>
              <a:t>is a </a:t>
            </a:r>
            <a:r>
              <a:rPr sz="1539" spc="-9" dirty="0">
                <a:latin typeface="Calibri"/>
                <a:cs typeface="Calibri"/>
              </a:rPr>
              <a:t>homography </a:t>
            </a:r>
            <a:r>
              <a:rPr sz="1539" dirty="0">
                <a:latin typeface="Calibri"/>
                <a:cs typeface="Calibri"/>
              </a:rPr>
              <a:t>if and only if </a:t>
            </a:r>
            <a:r>
              <a:rPr sz="1539" spc="-9" dirty="0">
                <a:latin typeface="Calibri"/>
                <a:cs typeface="Calibri"/>
              </a:rPr>
              <a:t>there  </a:t>
            </a:r>
            <a:r>
              <a:rPr sz="1539" spc="-13" dirty="0">
                <a:latin typeface="Calibri"/>
                <a:cs typeface="Calibri"/>
              </a:rPr>
              <a:t>exist </a:t>
            </a:r>
            <a:r>
              <a:rPr sz="1539" dirty="0">
                <a:latin typeface="Calibri"/>
                <a:cs typeface="Calibri"/>
              </a:rPr>
              <a:t>a </a:t>
            </a:r>
            <a:r>
              <a:rPr sz="1539" spc="-4" dirty="0">
                <a:latin typeface="Calibri"/>
                <a:cs typeface="Calibri"/>
              </a:rPr>
              <a:t>non‐singular </a:t>
            </a:r>
            <a:r>
              <a:rPr sz="1539" dirty="0">
                <a:latin typeface="Calibri"/>
                <a:cs typeface="Calibri"/>
              </a:rPr>
              <a:t>3x3 </a:t>
            </a:r>
            <a:r>
              <a:rPr sz="1539" spc="-4" dirty="0">
                <a:latin typeface="Calibri"/>
                <a:cs typeface="Calibri"/>
              </a:rPr>
              <a:t>matrix </a:t>
            </a:r>
            <a:r>
              <a:rPr sz="1710" b="1" spc="-4" dirty="0">
                <a:latin typeface="Calibri"/>
                <a:cs typeface="Calibri"/>
              </a:rPr>
              <a:t>H </a:t>
            </a:r>
            <a:r>
              <a:rPr sz="1539" dirty="0">
                <a:latin typeface="Calibri"/>
                <a:cs typeface="Calibri"/>
              </a:rPr>
              <a:t>such </a:t>
            </a:r>
            <a:r>
              <a:rPr sz="1539" spc="-9" dirty="0">
                <a:latin typeface="Calibri"/>
                <a:cs typeface="Calibri"/>
              </a:rPr>
              <a:t>that </a:t>
            </a:r>
            <a:r>
              <a:rPr sz="1539" spc="-13" dirty="0">
                <a:latin typeface="Calibri"/>
                <a:cs typeface="Calibri"/>
              </a:rPr>
              <a:t>for any </a:t>
            </a:r>
            <a:r>
              <a:rPr sz="1539" spc="-4" dirty="0">
                <a:latin typeface="Calibri"/>
                <a:cs typeface="Calibri"/>
              </a:rPr>
              <a:t>point </a:t>
            </a:r>
            <a:r>
              <a:rPr sz="1539" dirty="0">
                <a:latin typeface="Calibri"/>
                <a:cs typeface="Calibri"/>
              </a:rPr>
              <a:t>in </a:t>
            </a:r>
            <a:r>
              <a:rPr sz="1710" spc="-4" dirty="0">
                <a:latin typeface="Calibri"/>
                <a:cs typeface="Calibri"/>
              </a:rPr>
              <a:t>P</a:t>
            </a:r>
            <a:r>
              <a:rPr sz="1539" spc="-6" baseline="25462" dirty="0">
                <a:latin typeface="Calibri"/>
                <a:cs typeface="Calibri"/>
              </a:rPr>
              <a:t>2  </a:t>
            </a:r>
            <a:r>
              <a:rPr sz="1539" spc="-9" dirty="0">
                <a:latin typeface="Calibri"/>
                <a:cs typeface="Calibri"/>
              </a:rPr>
              <a:t>represented by </a:t>
            </a:r>
            <a:r>
              <a:rPr sz="1539" dirty="0">
                <a:latin typeface="Calibri"/>
                <a:cs typeface="Calibri"/>
              </a:rPr>
              <a:t>a </a:t>
            </a:r>
            <a:r>
              <a:rPr sz="1539" spc="-9" dirty="0">
                <a:latin typeface="Calibri"/>
                <a:cs typeface="Calibri"/>
              </a:rPr>
              <a:t>vector </a:t>
            </a:r>
            <a:r>
              <a:rPr sz="1710" spc="-4" dirty="0">
                <a:latin typeface="Calibri"/>
                <a:cs typeface="Calibri"/>
              </a:rPr>
              <a:t>x </a:t>
            </a:r>
            <a:r>
              <a:rPr sz="1539" dirty="0">
                <a:latin typeface="Calibri"/>
                <a:cs typeface="Calibri"/>
              </a:rPr>
              <a:t>it is true </a:t>
            </a:r>
            <a:r>
              <a:rPr sz="1539" spc="-9" dirty="0">
                <a:latin typeface="Calibri"/>
                <a:cs typeface="Calibri"/>
              </a:rPr>
              <a:t>that</a:t>
            </a:r>
            <a:r>
              <a:rPr sz="1539" spc="4" dirty="0">
                <a:latin typeface="Calibri"/>
                <a:cs typeface="Calibri"/>
              </a:rPr>
              <a:t> </a:t>
            </a:r>
            <a:r>
              <a:rPr sz="1710" i="1" spc="-4" dirty="0">
                <a:latin typeface="Calibri"/>
                <a:cs typeface="Calibri"/>
              </a:rPr>
              <a:t>h</a:t>
            </a:r>
            <a:r>
              <a:rPr sz="1710" spc="-4" dirty="0">
                <a:latin typeface="Calibri"/>
                <a:cs typeface="Calibri"/>
              </a:rPr>
              <a:t>(x)=</a:t>
            </a:r>
            <a:r>
              <a:rPr sz="1710" b="1" spc="-4" dirty="0">
                <a:latin typeface="Calibri"/>
                <a:cs typeface="Calibri"/>
              </a:rPr>
              <a:t>H</a:t>
            </a:r>
            <a:r>
              <a:rPr sz="1710" spc="-4" dirty="0">
                <a:latin typeface="Calibri"/>
                <a:cs typeface="Calibri"/>
              </a:rPr>
              <a:t>x</a:t>
            </a:r>
            <a:endParaRPr sz="1710">
              <a:latin typeface="Calibri"/>
              <a:cs typeface="Calibri"/>
            </a:endParaRPr>
          </a:p>
          <a:p>
            <a:pPr>
              <a:spcBef>
                <a:spcPts val="26"/>
              </a:spcBef>
            </a:pPr>
            <a:endParaRPr sz="1368">
              <a:latin typeface="Times New Roman"/>
              <a:cs typeface="Times New Roman"/>
            </a:endParaRPr>
          </a:p>
          <a:p>
            <a:pPr marL="10860">
              <a:spcBef>
                <a:spcPts val="4"/>
              </a:spcBef>
            </a:pPr>
            <a:r>
              <a:rPr sz="1539" u="heavy" spc="-4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Definition:</a:t>
            </a:r>
            <a:r>
              <a:rPr sz="1539" spc="13" dirty="0">
                <a:latin typeface="Calibri"/>
                <a:cs typeface="Calibri"/>
              </a:rPr>
              <a:t> </a:t>
            </a:r>
            <a:r>
              <a:rPr sz="1539" spc="-9" dirty="0">
                <a:latin typeface="Calibri"/>
                <a:cs typeface="Calibri"/>
              </a:rPr>
              <a:t>Homography</a:t>
            </a:r>
            <a:endParaRPr sz="1539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457001" y="5221256"/>
            <a:ext cx="444711" cy="283461"/>
          </a:xfrm>
          <a:prstGeom prst="rect">
            <a:avLst/>
          </a:prstGeom>
        </p:spPr>
        <p:txBody>
          <a:bodyPr vert="horz" wrap="square" lIns="0" tIns="13575" rIns="0" bIns="0" rtlCol="0">
            <a:spAutoFit/>
          </a:bodyPr>
          <a:lstStyle/>
          <a:p>
            <a:pPr marL="10860">
              <a:spcBef>
                <a:spcPts val="107"/>
              </a:spcBef>
              <a:tabLst>
                <a:tab pos="346970" algn="l"/>
              </a:tabLst>
            </a:pPr>
            <a:r>
              <a:rPr sz="1753" spc="9" dirty="0">
                <a:latin typeface="Symbol"/>
                <a:cs typeface="Symbol"/>
              </a:rPr>
              <a:t></a:t>
            </a:r>
            <a:r>
              <a:rPr sz="1753" spc="9" dirty="0">
                <a:latin typeface="Times New Roman"/>
                <a:cs typeface="Times New Roman"/>
              </a:rPr>
              <a:t>	</a:t>
            </a:r>
            <a:r>
              <a:rPr sz="1753" spc="9" dirty="0">
                <a:latin typeface="Symbol"/>
                <a:cs typeface="Symbol"/>
              </a:rPr>
              <a:t></a:t>
            </a:r>
            <a:endParaRPr sz="1753">
              <a:latin typeface="Symbol"/>
              <a:cs typeface="Symbo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364466" y="5292941"/>
            <a:ext cx="108599" cy="283461"/>
          </a:xfrm>
          <a:prstGeom prst="rect">
            <a:avLst/>
          </a:prstGeom>
        </p:spPr>
        <p:txBody>
          <a:bodyPr vert="horz" wrap="square" lIns="0" tIns="13575" rIns="0" bIns="0" rtlCol="0">
            <a:spAutoFit/>
          </a:bodyPr>
          <a:lstStyle/>
          <a:p>
            <a:pPr marL="10860">
              <a:spcBef>
                <a:spcPts val="107"/>
              </a:spcBef>
            </a:pPr>
            <a:r>
              <a:rPr sz="1753" spc="9" dirty="0">
                <a:latin typeface="Symbol"/>
                <a:cs typeface="Symbol"/>
              </a:rPr>
              <a:t></a:t>
            </a:r>
            <a:endParaRPr sz="1753">
              <a:latin typeface="Symbol"/>
              <a:cs typeface="Symbo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364466" y="5076623"/>
            <a:ext cx="108599" cy="283461"/>
          </a:xfrm>
          <a:prstGeom prst="rect">
            <a:avLst/>
          </a:prstGeom>
        </p:spPr>
        <p:txBody>
          <a:bodyPr vert="horz" wrap="square" lIns="0" tIns="13575" rIns="0" bIns="0" rtlCol="0">
            <a:spAutoFit/>
          </a:bodyPr>
          <a:lstStyle/>
          <a:p>
            <a:pPr marL="10860">
              <a:spcBef>
                <a:spcPts val="107"/>
              </a:spcBef>
            </a:pPr>
            <a:r>
              <a:rPr sz="1753" spc="9" dirty="0">
                <a:latin typeface="Symbol"/>
                <a:cs typeface="Symbol"/>
              </a:rPr>
              <a:t></a:t>
            </a:r>
            <a:endParaRPr sz="1753">
              <a:latin typeface="Symbol"/>
              <a:cs typeface="Symbo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064529" y="5292941"/>
            <a:ext cx="108599" cy="283461"/>
          </a:xfrm>
          <a:prstGeom prst="rect">
            <a:avLst/>
          </a:prstGeom>
        </p:spPr>
        <p:txBody>
          <a:bodyPr vert="horz" wrap="square" lIns="0" tIns="13575" rIns="0" bIns="0" rtlCol="0">
            <a:spAutoFit/>
          </a:bodyPr>
          <a:lstStyle/>
          <a:p>
            <a:pPr marL="10860">
              <a:spcBef>
                <a:spcPts val="107"/>
              </a:spcBef>
            </a:pPr>
            <a:r>
              <a:rPr sz="1753" spc="9" dirty="0">
                <a:latin typeface="Symbol"/>
                <a:cs typeface="Symbol"/>
              </a:rPr>
              <a:t></a:t>
            </a:r>
            <a:endParaRPr sz="1753">
              <a:latin typeface="Symbol"/>
              <a:cs typeface="Symbo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064529" y="5076623"/>
            <a:ext cx="108599" cy="283461"/>
          </a:xfrm>
          <a:prstGeom prst="rect">
            <a:avLst/>
          </a:prstGeom>
        </p:spPr>
        <p:txBody>
          <a:bodyPr vert="horz" wrap="square" lIns="0" tIns="13575" rIns="0" bIns="0" rtlCol="0">
            <a:spAutoFit/>
          </a:bodyPr>
          <a:lstStyle/>
          <a:p>
            <a:pPr marL="10860">
              <a:spcBef>
                <a:spcPts val="107"/>
              </a:spcBef>
            </a:pPr>
            <a:r>
              <a:rPr sz="1753" spc="9" dirty="0">
                <a:latin typeface="Symbol"/>
                <a:cs typeface="Symbol"/>
              </a:rPr>
              <a:t></a:t>
            </a:r>
            <a:endParaRPr sz="1753">
              <a:latin typeface="Symbol"/>
              <a:cs typeface="Symbo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360161" y="5221301"/>
            <a:ext cx="493038" cy="283461"/>
          </a:xfrm>
          <a:prstGeom prst="rect">
            <a:avLst/>
          </a:prstGeom>
        </p:spPr>
        <p:txBody>
          <a:bodyPr vert="horz" wrap="square" lIns="0" tIns="13575" rIns="0" bIns="0" rtlCol="0">
            <a:spAutoFit/>
          </a:bodyPr>
          <a:lstStyle/>
          <a:p>
            <a:pPr marL="10860">
              <a:spcBef>
                <a:spcPts val="107"/>
              </a:spcBef>
              <a:tabLst>
                <a:tab pos="394753" algn="l"/>
              </a:tabLst>
            </a:pPr>
            <a:r>
              <a:rPr sz="1753" spc="9" dirty="0">
                <a:latin typeface="Symbol"/>
                <a:cs typeface="Symbol"/>
              </a:rPr>
              <a:t></a:t>
            </a:r>
            <a:r>
              <a:rPr sz="1753" spc="9" dirty="0">
                <a:latin typeface="Times New Roman"/>
                <a:cs typeface="Times New Roman"/>
              </a:rPr>
              <a:t>	</a:t>
            </a:r>
            <a:r>
              <a:rPr sz="1753" spc="9" dirty="0">
                <a:latin typeface="Symbol"/>
                <a:cs typeface="Symbol"/>
              </a:rPr>
              <a:t></a:t>
            </a:r>
            <a:endParaRPr sz="1753">
              <a:latin typeface="Symbol"/>
              <a:cs typeface="Symbo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360161" y="5365980"/>
            <a:ext cx="2541750" cy="283461"/>
          </a:xfrm>
          <a:prstGeom prst="rect">
            <a:avLst/>
          </a:prstGeom>
        </p:spPr>
        <p:txBody>
          <a:bodyPr vert="horz" wrap="square" lIns="0" tIns="13575" rIns="0" bIns="0" rtlCol="0">
            <a:spAutoFit/>
          </a:bodyPr>
          <a:lstStyle/>
          <a:p>
            <a:pPr marL="10860">
              <a:spcBef>
                <a:spcPts val="107"/>
              </a:spcBef>
              <a:tabLst>
                <a:tab pos="394753" algn="l"/>
                <a:tab pos="715115" algn="l"/>
                <a:tab pos="2015030" algn="l"/>
                <a:tab pos="2443448" algn="l"/>
              </a:tabLst>
            </a:pPr>
            <a:r>
              <a:rPr sz="1753" spc="9" dirty="0">
                <a:latin typeface="Symbol"/>
                <a:cs typeface="Symbol"/>
              </a:rPr>
              <a:t></a:t>
            </a:r>
            <a:r>
              <a:rPr sz="1753" spc="9" dirty="0">
                <a:latin typeface="Times New Roman"/>
                <a:cs typeface="Times New Roman"/>
              </a:rPr>
              <a:t>	</a:t>
            </a:r>
            <a:r>
              <a:rPr sz="1753" spc="9" dirty="0">
                <a:latin typeface="Symbol"/>
                <a:cs typeface="Symbol"/>
              </a:rPr>
              <a:t></a:t>
            </a:r>
            <a:r>
              <a:rPr sz="1753" spc="9" dirty="0">
                <a:latin typeface="Times New Roman"/>
                <a:cs typeface="Times New Roman"/>
              </a:rPr>
              <a:t>	</a:t>
            </a:r>
            <a:r>
              <a:rPr sz="1753" spc="9" dirty="0">
                <a:latin typeface="Symbol"/>
                <a:cs typeface="Symbol"/>
              </a:rPr>
              <a:t></a:t>
            </a:r>
            <a:r>
              <a:rPr sz="1753" spc="9" dirty="0">
                <a:latin typeface="Times New Roman"/>
                <a:cs typeface="Times New Roman"/>
              </a:rPr>
              <a:t>	</a:t>
            </a:r>
            <a:r>
              <a:rPr sz="1753" spc="51" dirty="0">
                <a:latin typeface="Symbol"/>
                <a:cs typeface="Symbol"/>
              </a:rPr>
              <a:t></a:t>
            </a:r>
            <a:r>
              <a:rPr sz="1753" spc="9" dirty="0">
                <a:latin typeface="Symbol"/>
                <a:cs typeface="Symbol"/>
              </a:rPr>
              <a:t></a:t>
            </a:r>
            <a:r>
              <a:rPr sz="1753" dirty="0">
                <a:latin typeface="Times New Roman"/>
                <a:cs typeface="Times New Roman"/>
              </a:rPr>
              <a:t>	</a:t>
            </a:r>
            <a:r>
              <a:rPr sz="1753" spc="9" dirty="0">
                <a:latin typeface="Symbol"/>
                <a:cs typeface="Symbol"/>
              </a:rPr>
              <a:t></a:t>
            </a:r>
            <a:endParaRPr sz="1753">
              <a:latin typeface="Symbol"/>
              <a:cs typeface="Symbo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457001" y="5004938"/>
            <a:ext cx="444711" cy="283461"/>
          </a:xfrm>
          <a:prstGeom prst="rect">
            <a:avLst/>
          </a:prstGeom>
        </p:spPr>
        <p:txBody>
          <a:bodyPr vert="horz" wrap="square" lIns="0" tIns="13575" rIns="0" bIns="0" rtlCol="0">
            <a:spAutoFit/>
          </a:bodyPr>
          <a:lstStyle/>
          <a:p>
            <a:pPr marL="10860">
              <a:spcBef>
                <a:spcPts val="107"/>
              </a:spcBef>
              <a:tabLst>
                <a:tab pos="237286" algn="l"/>
              </a:tabLst>
            </a:pPr>
            <a:r>
              <a:rPr sz="1753" spc="9" dirty="0">
                <a:latin typeface="Symbol"/>
                <a:cs typeface="Symbol"/>
              </a:rPr>
              <a:t></a:t>
            </a:r>
            <a:r>
              <a:rPr sz="1753" spc="9" dirty="0">
                <a:latin typeface="Times New Roman"/>
                <a:cs typeface="Times New Roman"/>
              </a:rPr>
              <a:t>	</a:t>
            </a:r>
            <a:r>
              <a:rPr sz="1539" spc="6" baseline="-6944" dirty="0">
                <a:latin typeface="Times New Roman"/>
                <a:cs typeface="Times New Roman"/>
              </a:rPr>
              <a:t>2</a:t>
            </a:r>
            <a:r>
              <a:rPr sz="1539" spc="26" baseline="-6944" dirty="0">
                <a:latin typeface="Times New Roman"/>
                <a:cs typeface="Times New Roman"/>
              </a:rPr>
              <a:t> </a:t>
            </a:r>
            <a:r>
              <a:rPr sz="1753" spc="9" dirty="0">
                <a:latin typeface="Symbol"/>
                <a:cs typeface="Symbol"/>
              </a:rPr>
              <a:t></a:t>
            </a:r>
            <a:endParaRPr sz="1753">
              <a:latin typeface="Symbol"/>
              <a:cs typeface="Symbo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206783" y="5116507"/>
            <a:ext cx="153667" cy="169926"/>
          </a:xfrm>
          <a:prstGeom prst="rect">
            <a:avLst/>
          </a:prstGeom>
        </p:spPr>
        <p:txBody>
          <a:bodyPr vert="horz" wrap="square" lIns="0" tIns="11946" rIns="0" bIns="0" rtlCol="0">
            <a:spAutoFit/>
          </a:bodyPr>
          <a:lstStyle/>
          <a:p>
            <a:pPr marL="10860">
              <a:spcBef>
                <a:spcPts val="94"/>
              </a:spcBef>
            </a:pPr>
            <a:r>
              <a:rPr sz="1026" spc="4" dirty="0">
                <a:latin typeface="Times New Roman"/>
                <a:cs typeface="Times New Roman"/>
              </a:rPr>
              <a:t>23</a:t>
            </a:r>
            <a:endParaRPr sz="1026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262623" y="5116507"/>
            <a:ext cx="153667" cy="169926"/>
          </a:xfrm>
          <a:prstGeom prst="rect">
            <a:avLst/>
          </a:prstGeom>
        </p:spPr>
        <p:txBody>
          <a:bodyPr vert="horz" wrap="square" lIns="0" tIns="11946" rIns="0" bIns="0" rtlCol="0">
            <a:spAutoFit/>
          </a:bodyPr>
          <a:lstStyle/>
          <a:p>
            <a:pPr marL="10860">
              <a:spcBef>
                <a:spcPts val="94"/>
              </a:spcBef>
            </a:pPr>
            <a:r>
              <a:rPr sz="1026" spc="4" dirty="0">
                <a:latin typeface="Times New Roman"/>
                <a:cs typeface="Times New Roman"/>
              </a:rPr>
              <a:t>21</a:t>
            </a:r>
            <a:endParaRPr sz="1026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360161" y="5004983"/>
            <a:ext cx="493038" cy="283461"/>
          </a:xfrm>
          <a:prstGeom prst="rect">
            <a:avLst/>
          </a:prstGeom>
        </p:spPr>
        <p:txBody>
          <a:bodyPr vert="horz" wrap="square" lIns="0" tIns="13575" rIns="0" bIns="0" rtlCol="0">
            <a:spAutoFit/>
          </a:bodyPr>
          <a:lstStyle/>
          <a:p>
            <a:pPr marL="10860">
              <a:spcBef>
                <a:spcPts val="107"/>
              </a:spcBef>
              <a:tabLst>
                <a:tab pos="285612" algn="l"/>
              </a:tabLst>
            </a:pPr>
            <a:r>
              <a:rPr sz="1753" spc="9" dirty="0">
                <a:latin typeface="Symbol"/>
                <a:cs typeface="Symbol"/>
              </a:rPr>
              <a:t></a:t>
            </a:r>
            <a:r>
              <a:rPr sz="1753" spc="9" dirty="0">
                <a:latin typeface="Times New Roman"/>
                <a:cs typeface="Times New Roman"/>
              </a:rPr>
              <a:t>	</a:t>
            </a:r>
            <a:r>
              <a:rPr sz="1539" spc="6" baseline="-6944" dirty="0">
                <a:latin typeface="Times New Roman"/>
                <a:cs typeface="Times New Roman"/>
              </a:rPr>
              <a:t>2</a:t>
            </a:r>
            <a:r>
              <a:rPr sz="1539" spc="26" baseline="-6944" dirty="0">
                <a:latin typeface="Times New Roman"/>
                <a:cs typeface="Times New Roman"/>
              </a:rPr>
              <a:t> </a:t>
            </a:r>
            <a:r>
              <a:rPr sz="1753" spc="9" dirty="0">
                <a:latin typeface="Symbol"/>
                <a:cs typeface="Symbol"/>
              </a:rPr>
              <a:t></a:t>
            </a:r>
            <a:endParaRPr sz="1753">
              <a:latin typeface="Symbol"/>
              <a:cs typeface="Symbo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364466" y="4788621"/>
            <a:ext cx="537563" cy="283461"/>
          </a:xfrm>
          <a:prstGeom prst="rect">
            <a:avLst/>
          </a:prstGeom>
        </p:spPr>
        <p:txBody>
          <a:bodyPr vert="horz" wrap="square" lIns="0" tIns="13575" rIns="0" bIns="0" rtlCol="0">
            <a:spAutoFit/>
          </a:bodyPr>
          <a:lstStyle/>
          <a:p>
            <a:pPr marL="10860">
              <a:spcBef>
                <a:spcPts val="107"/>
              </a:spcBef>
              <a:tabLst>
                <a:tab pos="439278" algn="l"/>
              </a:tabLst>
            </a:pPr>
            <a:r>
              <a:rPr sz="2629" spc="76" baseline="-17615" dirty="0">
                <a:latin typeface="Symbol"/>
                <a:cs typeface="Symbol"/>
              </a:rPr>
              <a:t></a:t>
            </a:r>
            <a:r>
              <a:rPr sz="1753" spc="9" dirty="0">
                <a:latin typeface="Symbol"/>
                <a:cs typeface="Symbol"/>
              </a:rPr>
              <a:t></a:t>
            </a:r>
            <a:r>
              <a:rPr sz="1753" spc="-141" dirty="0">
                <a:latin typeface="Times New Roman"/>
                <a:cs typeface="Times New Roman"/>
              </a:rPr>
              <a:t> </a:t>
            </a:r>
            <a:r>
              <a:rPr sz="2629" i="1" spc="13" baseline="-44715" dirty="0">
                <a:latin typeface="Times New Roman"/>
                <a:cs typeface="Times New Roman"/>
              </a:rPr>
              <a:t>x</a:t>
            </a:r>
            <a:r>
              <a:rPr sz="2629" i="1" baseline="-44715" dirty="0">
                <a:latin typeface="Times New Roman"/>
                <a:cs typeface="Times New Roman"/>
              </a:rPr>
              <a:t>	</a:t>
            </a:r>
            <a:r>
              <a:rPr sz="1753" spc="9" dirty="0">
                <a:latin typeface="Symbol"/>
                <a:cs typeface="Symbol"/>
              </a:rPr>
              <a:t></a:t>
            </a:r>
            <a:endParaRPr sz="1753">
              <a:latin typeface="Symbol"/>
              <a:cs typeface="Symbo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103218" y="5304592"/>
            <a:ext cx="604351" cy="283461"/>
          </a:xfrm>
          <a:prstGeom prst="rect">
            <a:avLst/>
          </a:prstGeom>
        </p:spPr>
        <p:txBody>
          <a:bodyPr vert="horz" wrap="square" lIns="0" tIns="13575" rIns="0" bIns="0" rtlCol="0">
            <a:spAutoFit/>
          </a:bodyPr>
          <a:lstStyle/>
          <a:p>
            <a:pPr marL="10860">
              <a:spcBef>
                <a:spcPts val="107"/>
              </a:spcBef>
              <a:tabLst>
                <a:tab pos="492491" algn="l"/>
              </a:tabLst>
            </a:pPr>
            <a:r>
              <a:rPr sz="1753" i="1" spc="9" dirty="0">
                <a:latin typeface="Times New Roman"/>
                <a:cs typeface="Times New Roman"/>
              </a:rPr>
              <a:t>h	x</a:t>
            </a:r>
            <a:endParaRPr sz="1753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158410" y="5304592"/>
            <a:ext cx="134662" cy="283461"/>
          </a:xfrm>
          <a:prstGeom prst="rect">
            <a:avLst/>
          </a:prstGeom>
        </p:spPr>
        <p:txBody>
          <a:bodyPr vert="horz" wrap="square" lIns="0" tIns="13575" rIns="0" bIns="0" rtlCol="0">
            <a:spAutoFit/>
          </a:bodyPr>
          <a:lstStyle/>
          <a:p>
            <a:pPr marL="10860">
              <a:spcBef>
                <a:spcPts val="107"/>
              </a:spcBef>
            </a:pPr>
            <a:r>
              <a:rPr sz="1753" i="1" spc="9" dirty="0">
                <a:latin typeface="Times New Roman"/>
                <a:cs typeface="Times New Roman"/>
              </a:rPr>
              <a:t>h</a:t>
            </a:r>
            <a:endParaRPr sz="1753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101254" y="4966408"/>
            <a:ext cx="134662" cy="283461"/>
          </a:xfrm>
          <a:prstGeom prst="rect">
            <a:avLst/>
          </a:prstGeom>
        </p:spPr>
        <p:txBody>
          <a:bodyPr vert="horz" wrap="square" lIns="0" tIns="13575" rIns="0" bIns="0" rtlCol="0">
            <a:spAutoFit/>
          </a:bodyPr>
          <a:lstStyle/>
          <a:p>
            <a:pPr marL="10860">
              <a:spcBef>
                <a:spcPts val="107"/>
              </a:spcBef>
            </a:pPr>
            <a:r>
              <a:rPr sz="1753" i="1" spc="9" dirty="0">
                <a:latin typeface="Times New Roman"/>
                <a:cs typeface="Times New Roman"/>
              </a:rPr>
              <a:t>h</a:t>
            </a:r>
            <a:endParaRPr sz="1753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635131" y="4684318"/>
            <a:ext cx="2266452" cy="967430"/>
          </a:xfrm>
          <a:prstGeom prst="rect">
            <a:avLst/>
          </a:prstGeom>
        </p:spPr>
        <p:txBody>
          <a:bodyPr vert="horz" wrap="square" lIns="0" tIns="13575" rIns="0" bIns="0" rtlCol="0">
            <a:spAutoFit/>
          </a:bodyPr>
          <a:lstStyle/>
          <a:p>
            <a:pPr marL="1006701">
              <a:spcBef>
                <a:spcPts val="107"/>
              </a:spcBef>
              <a:tabLst>
                <a:tab pos="1483988" algn="l"/>
              </a:tabLst>
            </a:pPr>
            <a:r>
              <a:rPr sz="2629" i="1" spc="-76" baseline="13550" dirty="0">
                <a:latin typeface="Times New Roman"/>
                <a:cs typeface="Times New Roman"/>
              </a:rPr>
              <a:t>h</a:t>
            </a:r>
            <a:r>
              <a:rPr sz="1026" spc="-51" dirty="0">
                <a:latin typeface="Times New Roman"/>
                <a:cs typeface="Times New Roman"/>
              </a:rPr>
              <a:t>12	</a:t>
            </a:r>
            <a:r>
              <a:rPr sz="2629" i="1" spc="-76" baseline="13550" dirty="0">
                <a:latin typeface="Times New Roman"/>
                <a:cs typeface="Times New Roman"/>
              </a:rPr>
              <a:t>h</a:t>
            </a:r>
            <a:r>
              <a:rPr sz="1026" spc="-51" dirty="0">
                <a:latin typeface="Times New Roman"/>
                <a:cs typeface="Times New Roman"/>
              </a:rPr>
              <a:t>13 </a:t>
            </a:r>
            <a:r>
              <a:rPr sz="2629" spc="44" baseline="9485" dirty="0">
                <a:latin typeface="Symbol"/>
                <a:cs typeface="Symbol"/>
              </a:rPr>
              <a:t></a:t>
            </a:r>
            <a:r>
              <a:rPr sz="2629" spc="44" baseline="9485" dirty="0">
                <a:latin typeface="Times New Roman"/>
                <a:cs typeface="Times New Roman"/>
              </a:rPr>
              <a:t> </a:t>
            </a:r>
            <a:r>
              <a:rPr sz="2629" i="1" spc="-70" baseline="13550" dirty="0">
                <a:latin typeface="Times New Roman"/>
                <a:cs typeface="Times New Roman"/>
              </a:rPr>
              <a:t>x</a:t>
            </a:r>
            <a:r>
              <a:rPr sz="1026" spc="-47" dirty="0">
                <a:latin typeface="Times New Roman"/>
                <a:cs typeface="Times New Roman"/>
              </a:rPr>
              <a:t>1</a:t>
            </a:r>
            <a:r>
              <a:rPr sz="1026" spc="21" dirty="0">
                <a:latin typeface="Times New Roman"/>
                <a:cs typeface="Times New Roman"/>
              </a:rPr>
              <a:t> </a:t>
            </a:r>
            <a:r>
              <a:rPr sz="2629" spc="13" baseline="9485" dirty="0">
                <a:latin typeface="Symbol"/>
                <a:cs typeface="Symbol"/>
              </a:rPr>
              <a:t></a:t>
            </a:r>
            <a:endParaRPr sz="2629" baseline="9485">
              <a:latin typeface="Symbol"/>
              <a:cs typeface="Symbol"/>
            </a:endParaRPr>
          </a:p>
          <a:p>
            <a:pPr marL="76018" algn="ctr">
              <a:spcBef>
                <a:spcPts val="1287"/>
              </a:spcBef>
            </a:pPr>
            <a:r>
              <a:rPr sz="1026" spc="4" dirty="0">
                <a:latin typeface="Times New Roman"/>
                <a:cs typeface="Times New Roman"/>
              </a:rPr>
              <a:t>22</a:t>
            </a:r>
            <a:endParaRPr sz="1026">
              <a:latin typeface="Times New Roman"/>
              <a:cs typeface="Times New Roman"/>
            </a:endParaRPr>
          </a:p>
          <a:p>
            <a:pPr marL="10860">
              <a:spcBef>
                <a:spcPts val="710"/>
              </a:spcBef>
              <a:tabLst>
                <a:tab pos="635840" algn="l"/>
                <a:tab pos="1001814" algn="l"/>
                <a:tab pos="1580097" algn="l"/>
                <a:tab pos="2059012" algn="l"/>
              </a:tabLst>
            </a:pPr>
            <a:r>
              <a:rPr sz="1026" spc="4" dirty="0">
                <a:latin typeface="Times New Roman"/>
                <a:cs typeface="Times New Roman"/>
              </a:rPr>
              <a:t>3	31	</a:t>
            </a:r>
            <a:r>
              <a:rPr sz="2629" i="1" spc="-38" baseline="13550" dirty="0">
                <a:latin typeface="Times New Roman"/>
                <a:cs typeface="Times New Roman"/>
              </a:rPr>
              <a:t>h</a:t>
            </a:r>
            <a:r>
              <a:rPr sz="1026" spc="-26" dirty="0">
                <a:latin typeface="Times New Roman"/>
                <a:cs typeface="Times New Roman"/>
              </a:rPr>
              <a:t>32	</a:t>
            </a:r>
            <a:r>
              <a:rPr sz="1026" spc="4" dirty="0">
                <a:latin typeface="Times New Roman"/>
                <a:cs typeface="Times New Roman"/>
              </a:rPr>
              <a:t>33	3</a:t>
            </a:r>
            <a:endParaRPr sz="1026">
              <a:latin typeface="Times New Roman"/>
              <a:cs typeface="Times New Roman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064530" y="4684318"/>
            <a:ext cx="344257" cy="283397"/>
          </a:xfrm>
          <a:prstGeom prst="rect">
            <a:avLst/>
          </a:prstGeom>
        </p:spPr>
        <p:txBody>
          <a:bodyPr vert="horz" wrap="square" lIns="0" tIns="13575" rIns="0" bIns="0" rtlCol="0">
            <a:spAutoFit/>
          </a:bodyPr>
          <a:lstStyle/>
          <a:p>
            <a:pPr marL="10860">
              <a:spcBef>
                <a:spcPts val="107"/>
              </a:spcBef>
            </a:pPr>
            <a:r>
              <a:rPr sz="2629" spc="167" baseline="9485" dirty="0">
                <a:latin typeface="Symbol"/>
                <a:cs typeface="Symbol"/>
              </a:rPr>
              <a:t></a:t>
            </a:r>
            <a:r>
              <a:rPr sz="2629" i="1" spc="-243" baseline="13550" dirty="0">
                <a:latin typeface="Times New Roman"/>
                <a:cs typeface="Times New Roman"/>
              </a:rPr>
              <a:t>h</a:t>
            </a:r>
            <a:r>
              <a:rPr sz="1026" spc="4" dirty="0">
                <a:latin typeface="Times New Roman"/>
                <a:cs typeface="Times New Roman"/>
              </a:rPr>
              <a:t>11</a:t>
            </a:r>
            <a:endParaRPr sz="1026">
              <a:latin typeface="Times New Roman"/>
              <a:cs typeface="Times New Roman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2488586" y="5304569"/>
            <a:ext cx="169414" cy="283461"/>
          </a:xfrm>
          <a:prstGeom prst="rect">
            <a:avLst/>
          </a:prstGeom>
        </p:spPr>
        <p:txBody>
          <a:bodyPr vert="horz" wrap="square" lIns="0" tIns="13575" rIns="0" bIns="0" rtlCol="0">
            <a:spAutoFit/>
          </a:bodyPr>
          <a:lstStyle/>
          <a:p>
            <a:pPr marL="10860">
              <a:spcBef>
                <a:spcPts val="107"/>
              </a:spcBef>
            </a:pPr>
            <a:r>
              <a:rPr sz="1753" i="1" spc="60" dirty="0">
                <a:latin typeface="Times New Roman"/>
                <a:cs typeface="Times New Roman"/>
              </a:rPr>
              <a:t>x</a:t>
            </a:r>
            <a:r>
              <a:rPr sz="1753" dirty="0">
                <a:latin typeface="Times New Roman"/>
                <a:cs typeface="Times New Roman"/>
              </a:rPr>
              <a:t>'</a:t>
            </a:r>
            <a:endParaRPr sz="1753">
              <a:latin typeface="Times New Roman"/>
              <a:cs typeface="Times New Roman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2360161" y="4788667"/>
            <a:ext cx="1398750" cy="475372"/>
          </a:xfrm>
          <a:prstGeom prst="rect">
            <a:avLst/>
          </a:prstGeom>
        </p:spPr>
        <p:txBody>
          <a:bodyPr vert="horz" wrap="square" lIns="0" tIns="13575" rIns="0" bIns="0" rtlCol="0">
            <a:spAutoFit/>
          </a:bodyPr>
          <a:lstStyle/>
          <a:p>
            <a:pPr marL="10860">
              <a:lnSpc>
                <a:spcPts val="1753"/>
              </a:lnSpc>
              <a:spcBef>
                <a:spcPts val="107"/>
              </a:spcBef>
              <a:tabLst>
                <a:tab pos="394753" algn="l"/>
                <a:tab pos="715115" algn="l"/>
              </a:tabLst>
            </a:pPr>
            <a:r>
              <a:rPr sz="1753" spc="9" dirty="0">
                <a:latin typeface="Symbol"/>
                <a:cs typeface="Symbol"/>
              </a:rPr>
              <a:t></a:t>
            </a:r>
            <a:r>
              <a:rPr sz="1753" spc="9" dirty="0">
                <a:latin typeface="Times New Roman"/>
                <a:cs typeface="Times New Roman"/>
              </a:rPr>
              <a:t>	</a:t>
            </a:r>
            <a:r>
              <a:rPr sz="1753" spc="9" dirty="0">
                <a:latin typeface="Symbol"/>
                <a:cs typeface="Symbol"/>
              </a:rPr>
              <a:t></a:t>
            </a:r>
            <a:r>
              <a:rPr sz="1753" spc="9" dirty="0">
                <a:latin typeface="Times New Roman"/>
                <a:cs typeface="Times New Roman"/>
              </a:rPr>
              <a:t>	</a:t>
            </a:r>
            <a:r>
              <a:rPr sz="2629" spc="13" baseline="-17615" dirty="0">
                <a:latin typeface="Symbol"/>
                <a:cs typeface="Symbol"/>
              </a:rPr>
              <a:t></a:t>
            </a:r>
            <a:endParaRPr sz="2629" baseline="-17615">
              <a:latin typeface="Symbol"/>
              <a:cs typeface="Symbol"/>
            </a:endParaRPr>
          </a:p>
          <a:p>
            <a:pPr marL="135204">
              <a:lnSpc>
                <a:spcPts val="1753"/>
              </a:lnSpc>
              <a:tabLst>
                <a:tab pos="533758" algn="l"/>
                <a:tab pos="807423" algn="l"/>
                <a:tab pos="1274394" algn="l"/>
              </a:tabLst>
            </a:pPr>
            <a:r>
              <a:rPr sz="1753" i="1" spc="56" dirty="0">
                <a:latin typeface="Times New Roman"/>
                <a:cs typeface="Times New Roman"/>
              </a:rPr>
              <a:t>x</a:t>
            </a:r>
            <a:r>
              <a:rPr sz="1753" dirty="0">
                <a:latin typeface="Times New Roman"/>
                <a:cs typeface="Times New Roman"/>
              </a:rPr>
              <a:t>'	</a:t>
            </a:r>
            <a:r>
              <a:rPr sz="1753" spc="13" dirty="0">
                <a:latin typeface="Symbol"/>
                <a:cs typeface="Symbol"/>
              </a:rPr>
              <a:t></a:t>
            </a:r>
            <a:r>
              <a:rPr sz="1753" dirty="0">
                <a:latin typeface="Times New Roman"/>
                <a:cs typeface="Times New Roman"/>
              </a:rPr>
              <a:t>	</a:t>
            </a:r>
            <a:r>
              <a:rPr sz="1753" i="1" spc="9" dirty="0">
                <a:latin typeface="Times New Roman"/>
                <a:cs typeface="Times New Roman"/>
              </a:rPr>
              <a:t>h</a:t>
            </a:r>
            <a:r>
              <a:rPr sz="1753" i="1" dirty="0">
                <a:latin typeface="Times New Roman"/>
                <a:cs typeface="Times New Roman"/>
              </a:rPr>
              <a:t>	</a:t>
            </a:r>
            <a:r>
              <a:rPr sz="1753" i="1" spc="9" dirty="0">
                <a:latin typeface="Times New Roman"/>
                <a:cs typeface="Times New Roman"/>
              </a:rPr>
              <a:t>h</a:t>
            </a:r>
            <a:endParaRPr sz="1753">
              <a:latin typeface="Times New Roman"/>
              <a:cs typeface="Times New Roman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2360161" y="4627548"/>
            <a:ext cx="493038" cy="283461"/>
          </a:xfrm>
          <a:prstGeom prst="rect">
            <a:avLst/>
          </a:prstGeom>
        </p:spPr>
        <p:txBody>
          <a:bodyPr vert="horz" wrap="square" lIns="0" tIns="13575" rIns="0" bIns="0" rtlCol="0">
            <a:spAutoFit/>
          </a:bodyPr>
          <a:lstStyle/>
          <a:p>
            <a:pPr marL="10860">
              <a:spcBef>
                <a:spcPts val="107"/>
              </a:spcBef>
            </a:pPr>
            <a:r>
              <a:rPr sz="2629" spc="13" baseline="-4065" dirty="0">
                <a:latin typeface="Symbol"/>
                <a:cs typeface="Symbol"/>
              </a:rPr>
              <a:t></a:t>
            </a:r>
            <a:r>
              <a:rPr sz="2629" spc="13" baseline="-4065" dirty="0">
                <a:latin typeface="Times New Roman"/>
                <a:cs typeface="Times New Roman"/>
              </a:rPr>
              <a:t> </a:t>
            </a:r>
            <a:r>
              <a:rPr sz="1753" i="1" spc="-9" dirty="0">
                <a:latin typeface="Times New Roman"/>
                <a:cs typeface="Times New Roman"/>
              </a:rPr>
              <a:t>x</a:t>
            </a:r>
            <a:r>
              <a:rPr sz="1753" spc="-9" dirty="0">
                <a:latin typeface="Times New Roman"/>
                <a:cs typeface="Times New Roman"/>
              </a:rPr>
              <a:t>'</a:t>
            </a:r>
            <a:r>
              <a:rPr sz="1539" spc="-13" baseline="-23148" dirty="0">
                <a:latin typeface="Times New Roman"/>
                <a:cs typeface="Times New Roman"/>
              </a:rPr>
              <a:t>1</a:t>
            </a:r>
            <a:r>
              <a:rPr sz="1539" spc="-32" baseline="-23148" dirty="0">
                <a:latin typeface="Times New Roman"/>
                <a:cs typeface="Times New Roman"/>
              </a:rPr>
              <a:t> </a:t>
            </a:r>
            <a:r>
              <a:rPr sz="2629" spc="13" baseline="-4065" dirty="0">
                <a:latin typeface="Symbol"/>
                <a:cs typeface="Symbol"/>
              </a:rPr>
              <a:t></a:t>
            </a:r>
            <a:endParaRPr sz="2629" baseline="-4065">
              <a:latin typeface="Symbol"/>
              <a:cs typeface="Symbo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188086" y="5024638"/>
            <a:ext cx="192762" cy="247826"/>
          </a:xfrm>
          <a:prstGeom prst="rect">
            <a:avLst/>
          </a:prstGeom>
        </p:spPr>
        <p:txBody>
          <a:bodyPr vert="horz" wrap="square" lIns="0" tIns="10860" rIns="0" bIns="0" rtlCol="0">
            <a:spAutoFit/>
          </a:bodyPr>
          <a:lstStyle/>
          <a:p>
            <a:pPr marL="10860">
              <a:spcBef>
                <a:spcPts val="86"/>
              </a:spcBef>
            </a:pPr>
            <a:r>
              <a:rPr sz="1539" spc="-4" dirty="0">
                <a:latin typeface="Calibri"/>
                <a:cs typeface="Calibri"/>
              </a:rPr>
              <a:t>or</a:t>
            </a:r>
            <a:endParaRPr sz="1539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5696315" y="5001082"/>
            <a:ext cx="713493" cy="622207"/>
          </a:xfrm>
          <a:prstGeom prst="rect">
            <a:avLst/>
          </a:prstGeom>
        </p:spPr>
        <p:txBody>
          <a:bodyPr vert="horz" wrap="square" lIns="0" tIns="13575" rIns="0" bIns="0" rtlCol="0">
            <a:spAutoFit/>
          </a:bodyPr>
          <a:lstStyle/>
          <a:p>
            <a:pPr marL="10860">
              <a:spcBef>
                <a:spcPts val="107"/>
              </a:spcBef>
            </a:pPr>
            <a:r>
              <a:rPr sz="1753" spc="68" dirty="0">
                <a:latin typeface="Times New Roman"/>
                <a:cs typeface="Times New Roman"/>
              </a:rPr>
              <a:t>x'= </a:t>
            </a:r>
            <a:r>
              <a:rPr sz="1753" b="1" spc="17" dirty="0">
                <a:latin typeface="Times New Roman"/>
                <a:cs typeface="Times New Roman"/>
              </a:rPr>
              <a:t>H</a:t>
            </a:r>
            <a:r>
              <a:rPr sz="1753" b="1" spc="-239" dirty="0">
                <a:latin typeface="Times New Roman"/>
                <a:cs typeface="Times New Roman"/>
              </a:rPr>
              <a:t> </a:t>
            </a:r>
            <a:r>
              <a:rPr sz="1753" spc="9" dirty="0">
                <a:latin typeface="Times New Roman"/>
                <a:cs typeface="Times New Roman"/>
              </a:rPr>
              <a:t>x</a:t>
            </a:r>
            <a:endParaRPr sz="1753">
              <a:latin typeface="Times New Roman"/>
              <a:cs typeface="Times New Roman"/>
            </a:endParaRPr>
          </a:p>
          <a:p>
            <a:pPr marL="50498">
              <a:spcBef>
                <a:spcPts val="1030"/>
              </a:spcBef>
            </a:pPr>
            <a:r>
              <a:rPr sz="1368" spc="-4" dirty="0">
                <a:latin typeface="Calibri"/>
                <a:cs typeface="Calibri"/>
              </a:rPr>
              <a:t>8DOF</a:t>
            </a:r>
            <a:endParaRPr sz="1368">
              <a:latin typeface="Calibri"/>
              <a:cs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560676" y="5653424"/>
            <a:ext cx="5188297" cy="247826"/>
          </a:xfrm>
          <a:prstGeom prst="rect">
            <a:avLst/>
          </a:prstGeom>
        </p:spPr>
        <p:txBody>
          <a:bodyPr vert="horz" wrap="square" lIns="0" tIns="10860" rIns="0" bIns="0" rtlCol="0">
            <a:spAutoFit/>
          </a:bodyPr>
          <a:lstStyle/>
          <a:p>
            <a:pPr marL="10860">
              <a:spcBef>
                <a:spcPts val="86"/>
              </a:spcBef>
            </a:pPr>
            <a:r>
              <a:rPr sz="1539" spc="-9" dirty="0">
                <a:latin typeface="Calibri"/>
                <a:cs typeface="Calibri"/>
              </a:rPr>
              <a:t>Homography=projective</a:t>
            </a:r>
            <a:r>
              <a:rPr sz="1539" spc="38" dirty="0">
                <a:latin typeface="Calibri"/>
                <a:cs typeface="Calibri"/>
              </a:rPr>
              <a:t> </a:t>
            </a:r>
            <a:r>
              <a:rPr sz="1539" spc="-9" dirty="0">
                <a:latin typeface="Calibri"/>
                <a:cs typeface="Calibri"/>
              </a:rPr>
              <a:t>transformation=projectivity=collineation</a:t>
            </a:r>
            <a:endParaRPr sz="1539">
              <a:latin typeface="Calibri"/>
              <a:cs typeface="Calibri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7150468" y="1385935"/>
            <a:ext cx="1182095" cy="537563"/>
          </a:xfrm>
          <a:custGeom>
            <a:avLst/>
            <a:gdLst/>
            <a:ahLst/>
            <a:cxnLst/>
            <a:rect l="l" t="t" r="r" b="b"/>
            <a:pathLst>
              <a:path w="1382395" h="628650">
                <a:moveTo>
                  <a:pt x="1382268" y="628650"/>
                </a:moveTo>
                <a:lnTo>
                  <a:pt x="1382268" y="0"/>
                </a:lnTo>
                <a:lnTo>
                  <a:pt x="0" y="0"/>
                </a:lnTo>
                <a:lnTo>
                  <a:pt x="0" y="628650"/>
                </a:lnTo>
                <a:lnTo>
                  <a:pt x="9143" y="628650"/>
                </a:lnTo>
                <a:lnTo>
                  <a:pt x="9143" y="19050"/>
                </a:lnTo>
                <a:lnTo>
                  <a:pt x="19050" y="9906"/>
                </a:lnTo>
                <a:lnTo>
                  <a:pt x="19050" y="19050"/>
                </a:lnTo>
                <a:lnTo>
                  <a:pt x="1363217" y="19050"/>
                </a:lnTo>
                <a:lnTo>
                  <a:pt x="1363217" y="9906"/>
                </a:lnTo>
                <a:lnTo>
                  <a:pt x="1373124" y="19050"/>
                </a:lnTo>
                <a:lnTo>
                  <a:pt x="1373124" y="628650"/>
                </a:lnTo>
                <a:lnTo>
                  <a:pt x="1382268" y="628650"/>
                </a:lnTo>
                <a:close/>
              </a:path>
              <a:path w="1382395" h="628650">
                <a:moveTo>
                  <a:pt x="19050" y="19050"/>
                </a:moveTo>
                <a:lnTo>
                  <a:pt x="19050" y="9906"/>
                </a:lnTo>
                <a:lnTo>
                  <a:pt x="9143" y="19050"/>
                </a:lnTo>
                <a:lnTo>
                  <a:pt x="19050" y="19050"/>
                </a:lnTo>
                <a:close/>
              </a:path>
              <a:path w="1382395" h="628650">
                <a:moveTo>
                  <a:pt x="19050" y="609600"/>
                </a:moveTo>
                <a:lnTo>
                  <a:pt x="19050" y="19050"/>
                </a:lnTo>
                <a:lnTo>
                  <a:pt x="9143" y="19050"/>
                </a:lnTo>
                <a:lnTo>
                  <a:pt x="9143" y="609600"/>
                </a:lnTo>
                <a:lnTo>
                  <a:pt x="19050" y="609600"/>
                </a:lnTo>
                <a:close/>
              </a:path>
              <a:path w="1382395" h="628650">
                <a:moveTo>
                  <a:pt x="1373124" y="609600"/>
                </a:moveTo>
                <a:lnTo>
                  <a:pt x="9143" y="609600"/>
                </a:lnTo>
                <a:lnTo>
                  <a:pt x="19050" y="619506"/>
                </a:lnTo>
                <a:lnTo>
                  <a:pt x="19050" y="628650"/>
                </a:lnTo>
                <a:lnTo>
                  <a:pt x="1363217" y="628650"/>
                </a:lnTo>
                <a:lnTo>
                  <a:pt x="1363217" y="619506"/>
                </a:lnTo>
                <a:lnTo>
                  <a:pt x="1373124" y="609600"/>
                </a:lnTo>
                <a:close/>
              </a:path>
              <a:path w="1382395" h="628650">
                <a:moveTo>
                  <a:pt x="19050" y="628650"/>
                </a:moveTo>
                <a:lnTo>
                  <a:pt x="19050" y="619506"/>
                </a:lnTo>
                <a:lnTo>
                  <a:pt x="9143" y="609600"/>
                </a:lnTo>
                <a:lnTo>
                  <a:pt x="9143" y="628650"/>
                </a:lnTo>
                <a:lnTo>
                  <a:pt x="19050" y="628650"/>
                </a:lnTo>
                <a:close/>
              </a:path>
              <a:path w="1382395" h="628650">
                <a:moveTo>
                  <a:pt x="1373124" y="19050"/>
                </a:moveTo>
                <a:lnTo>
                  <a:pt x="1363217" y="9906"/>
                </a:lnTo>
                <a:lnTo>
                  <a:pt x="1363217" y="19050"/>
                </a:lnTo>
                <a:lnTo>
                  <a:pt x="1373124" y="19050"/>
                </a:lnTo>
                <a:close/>
              </a:path>
              <a:path w="1382395" h="628650">
                <a:moveTo>
                  <a:pt x="1373124" y="609600"/>
                </a:moveTo>
                <a:lnTo>
                  <a:pt x="1373124" y="19050"/>
                </a:lnTo>
                <a:lnTo>
                  <a:pt x="1363217" y="19050"/>
                </a:lnTo>
                <a:lnTo>
                  <a:pt x="1363217" y="609600"/>
                </a:lnTo>
                <a:lnTo>
                  <a:pt x="1373124" y="609600"/>
                </a:lnTo>
                <a:close/>
              </a:path>
              <a:path w="1382395" h="628650">
                <a:moveTo>
                  <a:pt x="1373124" y="628650"/>
                </a:moveTo>
                <a:lnTo>
                  <a:pt x="1373124" y="609600"/>
                </a:lnTo>
                <a:lnTo>
                  <a:pt x="1363217" y="619506"/>
                </a:lnTo>
                <a:lnTo>
                  <a:pt x="1363217" y="628650"/>
                </a:lnTo>
                <a:lnTo>
                  <a:pt x="1373124" y="628650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32" name="object 32"/>
          <p:cNvSpPr/>
          <p:nvPr/>
        </p:nvSpPr>
        <p:spPr>
          <a:xfrm>
            <a:off x="6360086" y="1484325"/>
            <a:ext cx="736298" cy="293216"/>
          </a:xfrm>
          <a:custGeom>
            <a:avLst/>
            <a:gdLst/>
            <a:ahLst/>
            <a:cxnLst/>
            <a:rect l="l" t="t" r="r" b="b"/>
            <a:pathLst>
              <a:path w="861059" h="342900">
                <a:moveTo>
                  <a:pt x="861059" y="17525"/>
                </a:moveTo>
                <a:lnTo>
                  <a:pt x="854201" y="0"/>
                </a:lnTo>
                <a:lnTo>
                  <a:pt x="0" y="325373"/>
                </a:lnTo>
                <a:lnTo>
                  <a:pt x="6857" y="342900"/>
                </a:lnTo>
                <a:lnTo>
                  <a:pt x="861059" y="17525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33" name="object 33"/>
          <p:cNvSpPr txBox="1"/>
          <p:nvPr/>
        </p:nvSpPr>
        <p:spPr>
          <a:xfrm>
            <a:off x="7311615" y="1396578"/>
            <a:ext cx="860644" cy="484685"/>
          </a:xfrm>
          <a:prstGeom prst="rect">
            <a:avLst/>
          </a:prstGeom>
        </p:spPr>
        <p:txBody>
          <a:bodyPr vert="horz" wrap="square" lIns="0" tIns="10860" rIns="0" bIns="0" rtlCol="0">
            <a:spAutoFit/>
          </a:bodyPr>
          <a:lstStyle/>
          <a:p>
            <a:pPr marL="10860" marR="4344" indent="255205">
              <a:spcBef>
                <a:spcPts val="86"/>
              </a:spcBef>
            </a:pPr>
            <a:r>
              <a:rPr sz="1539" dirty="0">
                <a:latin typeface="Calibri"/>
                <a:cs typeface="Calibri"/>
              </a:rPr>
              <a:t>Line  p</a:t>
            </a:r>
            <a:r>
              <a:rPr sz="1539" spc="-21" dirty="0">
                <a:latin typeface="Calibri"/>
                <a:cs typeface="Calibri"/>
              </a:rPr>
              <a:t>r</a:t>
            </a:r>
            <a:r>
              <a:rPr sz="1539" dirty="0">
                <a:latin typeface="Calibri"/>
                <a:cs typeface="Calibri"/>
              </a:rPr>
              <a:t>ese</a:t>
            </a:r>
            <a:r>
              <a:rPr sz="1539" spc="17" dirty="0">
                <a:latin typeface="Calibri"/>
                <a:cs typeface="Calibri"/>
              </a:rPr>
              <a:t>r</a:t>
            </a:r>
            <a:r>
              <a:rPr sz="1539" dirty="0">
                <a:latin typeface="Calibri"/>
                <a:cs typeface="Calibri"/>
              </a:rPr>
              <a:t>ving</a:t>
            </a:r>
            <a:endParaRPr sz="1539">
              <a:latin typeface="Calibri"/>
              <a:cs typeface="Calibri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7917167" y="6004596"/>
            <a:ext cx="116200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720">
              <a:lnSpc>
                <a:spcPts val="1223"/>
              </a:lnSpc>
            </a:pPr>
            <a:fld id="{81D60167-4931-47E6-BA6A-407CBD079E47}" type="slidenum">
              <a:rPr sz="1026" spc="-4" dirty="0">
                <a:solidFill>
                  <a:srgbClr val="898989"/>
                </a:solidFill>
                <a:latin typeface="Arial"/>
                <a:cs typeface="Arial"/>
              </a:rPr>
              <a:pPr marL="21720">
                <a:lnSpc>
                  <a:spcPts val="1223"/>
                </a:lnSpc>
              </a:pPr>
              <a:t>14</a:t>
            </a:fld>
            <a:endParaRPr sz="1026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168363" y="686259"/>
            <a:ext cx="2807273" cy="380298"/>
          </a:xfrm>
          <a:prstGeom prst="rect">
            <a:avLst/>
          </a:prstGeom>
        </p:spPr>
        <p:txBody>
          <a:bodyPr vert="horz" wrap="square" lIns="0" tIns="10860" rIns="0" bIns="0" rtlCol="0" anchor="ctr">
            <a:spAutoFit/>
          </a:bodyPr>
          <a:lstStyle/>
          <a:p>
            <a:pPr marL="10860">
              <a:lnSpc>
                <a:spcPct val="100000"/>
              </a:lnSpc>
              <a:spcBef>
                <a:spcPts val="86"/>
              </a:spcBef>
            </a:pPr>
            <a:r>
              <a:rPr sz="2400" spc="-9" dirty="0"/>
              <a:t>General</a:t>
            </a:r>
            <a:r>
              <a:rPr sz="2400" spc="-86" dirty="0"/>
              <a:t> </a:t>
            </a:r>
            <a:r>
              <a:rPr sz="2400" spc="-13" dirty="0"/>
              <a:t>homography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120851" y="1412476"/>
            <a:ext cx="4958068" cy="2949838"/>
          </a:xfrm>
          <a:prstGeom prst="rect">
            <a:avLst/>
          </a:prstGeom>
        </p:spPr>
        <p:txBody>
          <a:bodyPr vert="horz" wrap="square" lIns="0" tIns="67874" rIns="0" bIns="0" rtlCol="0">
            <a:spAutoFit/>
          </a:bodyPr>
          <a:lstStyle/>
          <a:p>
            <a:pPr marL="304074" indent="-293214">
              <a:spcBef>
                <a:spcPts val="534"/>
              </a:spcBef>
              <a:buClr>
                <a:srgbClr val="77908F"/>
              </a:buClr>
              <a:buFont typeface="Arial"/>
              <a:buChar char="•"/>
              <a:tabLst>
                <a:tab pos="303531" algn="l"/>
                <a:tab pos="304617" algn="l"/>
              </a:tabLst>
            </a:pPr>
            <a:r>
              <a:rPr sz="1881" spc="-4" dirty="0">
                <a:latin typeface="Calibri"/>
                <a:cs typeface="Calibri"/>
              </a:rPr>
              <a:t>Note: </a:t>
            </a:r>
            <a:r>
              <a:rPr sz="1881" spc="-9" dirty="0">
                <a:latin typeface="Calibri"/>
                <a:cs typeface="Calibri"/>
              </a:rPr>
              <a:t>homographies are </a:t>
            </a:r>
            <a:r>
              <a:rPr sz="1881" dirty="0">
                <a:latin typeface="Calibri"/>
                <a:cs typeface="Calibri"/>
              </a:rPr>
              <a:t>not </a:t>
            </a:r>
            <a:r>
              <a:rPr sz="1881" spc="-9" dirty="0">
                <a:latin typeface="Calibri"/>
                <a:cs typeface="Calibri"/>
              </a:rPr>
              <a:t>restricted </a:t>
            </a:r>
            <a:r>
              <a:rPr sz="1881" spc="-13" dirty="0">
                <a:latin typeface="Calibri"/>
                <a:cs typeface="Calibri"/>
              </a:rPr>
              <a:t>to</a:t>
            </a:r>
            <a:r>
              <a:rPr sz="1881" spc="-26" dirty="0">
                <a:latin typeface="Calibri"/>
                <a:cs typeface="Calibri"/>
              </a:rPr>
              <a:t> </a:t>
            </a:r>
            <a:r>
              <a:rPr sz="1881" dirty="0">
                <a:latin typeface="Calibri"/>
                <a:cs typeface="Calibri"/>
              </a:rPr>
              <a:t>P</a:t>
            </a:r>
            <a:r>
              <a:rPr sz="1860" baseline="24904" dirty="0">
                <a:latin typeface="Calibri"/>
                <a:cs typeface="Calibri"/>
              </a:rPr>
              <a:t>2</a:t>
            </a:r>
            <a:endParaRPr sz="1860" baseline="24904">
              <a:latin typeface="Calibri"/>
              <a:cs typeface="Calibri"/>
            </a:endParaRPr>
          </a:p>
          <a:p>
            <a:pPr marL="304074" indent="-293214">
              <a:spcBef>
                <a:spcPts val="453"/>
              </a:spcBef>
              <a:buClr>
                <a:srgbClr val="77908F"/>
              </a:buClr>
              <a:buFont typeface="Arial"/>
              <a:buChar char="•"/>
              <a:tabLst>
                <a:tab pos="303531" algn="l"/>
                <a:tab pos="304617" algn="l"/>
              </a:tabLst>
            </a:pPr>
            <a:r>
              <a:rPr sz="1881" spc="-9" dirty="0">
                <a:latin typeface="Calibri"/>
                <a:cs typeface="Calibri"/>
              </a:rPr>
              <a:t>General</a:t>
            </a:r>
            <a:r>
              <a:rPr sz="1881" spc="-26" dirty="0">
                <a:latin typeface="Calibri"/>
                <a:cs typeface="Calibri"/>
              </a:rPr>
              <a:t> </a:t>
            </a:r>
            <a:r>
              <a:rPr sz="1881" spc="-9" dirty="0">
                <a:latin typeface="Calibri"/>
                <a:cs typeface="Calibri"/>
              </a:rPr>
              <a:t>definition:</a:t>
            </a:r>
            <a:endParaRPr sz="1881">
              <a:latin typeface="Calibri"/>
              <a:cs typeface="Calibri"/>
            </a:endParaRPr>
          </a:p>
          <a:p>
            <a:pPr marL="304074" marR="4344" indent="-543">
              <a:lnSpc>
                <a:spcPts val="2275"/>
              </a:lnSpc>
              <a:spcBef>
                <a:spcPts val="60"/>
              </a:spcBef>
            </a:pPr>
            <a:r>
              <a:rPr sz="1881" dirty="0">
                <a:latin typeface="Calibri"/>
                <a:cs typeface="Calibri"/>
              </a:rPr>
              <a:t>A </a:t>
            </a:r>
            <a:r>
              <a:rPr sz="1881" spc="-13" dirty="0">
                <a:latin typeface="Calibri"/>
                <a:cs typeface="Calibri"/>
              </a:rPr>
              <a:t>homography </a:t>
            </a:r>
            <a:r>
              <a:rPr sz="1881" spc="-4" dirty="0">
                <a:latin typeface="Calibri"/>
                <a:cs typeface="Calibri"/>
              </a:rPr>
              <a:t>is </a:t>
            </a:r>
            <a:r>
              <a:rPr sz="1881" dirty="0">
                <a:latin typeface="Calibri"/>
                <a:cs typeface="Calibri"/>
              </a:rPr>
              <a:t>a </a:t>
            </a:r>
            <a:r>
              <a:rPr sz="1881" spc="-17" dirty="0">
                <a:latin typeface="Calibri"/>
                <a:cs typeface="Calibri"/>
              </a:rPr>
              <a:t>non‐singular, </a:t>
            </a:r>
            <a:r>
              <a:rPr sz="1881" spc="-4" dirty="0">
                <a:latin typeface="Calibri"/>
                <a:cs typeface="Calibri"/>
              </a:rPr>
              <a:t>line </a:t>
            </a:r>
            <a:r>
              <a:rPr sz="1881" dirty="0">
                <a:latin typeface="Calibri"/>
                <a:cs typeface="Calibri"/>
              </a:rPr>
              <a:t>preserving,  </a:t>
            </a:r>
            <a:r>
              <a:rPr sz="1881" spc="-9" dirty="0">
                <a:latin typeface="Calibri"/>
                <a:cs typeface="Calibri"/>
              </a:rPr>
              <a:t>projective </a:t>
            </a:r>
            <a:r>
              <a:rPr sz="1881" spc="-4" dirty="0">
                <a:latin typeface="Calibri"/>
                <a:cs typeface="Calibri"/>
              </a:rPr>
              <a:t>mapping </a:t>
            </a:r>
            <a:r>
              <a:rPr sz="1881" dirty="0">
                <a:latin typeface="Calibri"/>
                <a:cs typeface="Calibri"/>
              </a:rPr>
              <a:t>h: P</a:t>
            </a:r>
            <a:r>
              <a:rPr sz="1860" baseline="24904" dirty="0">
                <a:latin typeface="Calibri"/>
                <a:cs typeface="Calibri"/>
              </a:rPr>
              <a:t>n </a:t>
            </a:r>
            <a:r>
              <a:rPr sz="1881" dirty="0">
                <a:latin typeface="Symbol"/>
                <a:cs typeface="Symbol"/>
              </a:rPr>
              <a:t></a:t>
            </a:r>
            <a:r>
              <a:rPr sz="1881" spc="-201" dirty="0">
                <a:latin typeface="Times New Roman"/>
                <a:cs typeface="Times New Roman"/>
              </a:rPr>
              <a:t> </a:t>
            </a:r>
            <a:r>
              <a:rPr sz="1881" dirty="0">
                <a:latin typeface="Calibri"/>
                <a:cs typeface="Calibri"/>
              </a:rPr>
              <a:t>P</a:t>
            </a:r>
            <a:r>
              <a:rPr sz="1860" baseline="24904" dirty="0">
                <a:latin typeface="Calibri"/>
                <a:cs typeface="Calibri"/>
              </a:rPr>
              <a:t>n</a:t>
            </a:r>
            <a:r>
              <a:rPr sz="1881" dirty="0">
                <a:latin typeface="Calibri"/>
                <a:cs typeface="Calibri"/>
              </a:rPr>
              <a:t>.</a:t>
            </a:r>
            <a:endParaRPr sz="1881">
              <a:latin typeface="Calibri"/>
              <a:cs typeface="Calibri"/>
            </a:endParaRPr>
          </a:p>
          <a:p>
            <a:pPr marL="303531">
              <a:lnSpc>
                <a:spcPts val="2163"/>
              </a:lnSpc>
            </a:pPr>
            <a:r>
              <a:rPr sz="1881" spc="-4" dirty="0">
                <a:latin typeface="Calibri"/>
                <a:cs typeface="Calibri"/>
              </a:rPr>
              <a:t>It is </a:t>
            </a:r>
            <a:r>
              <a:rPr sz="1881" spc="-9" dirty="0">
                <a:latin typeface="Calibri"/>
                <a:cs typeface="Calibri"/>
              </a:rPr>
              <a:t>represented by </a:t>
            </a:r>
            <a:r>
              <a:rPr sz="1881" dirty="0">
                <a:latin typeface="Calibri"/>
                <a:cs typeface="Calibri"/>
              </a:rPr>
              <a:t>a </a:t>
            </a:r>
            <a:r>
              <a:rPr sz="1881" spc="-9" dirty="0">
                <a:latin typeface="Calibri"/>
                <a:cs typeface="Calibri"/>
              </a:rPr>
              <a:t>square </a:t>
            </a:r>
            <a:r>
              <a:rPr sz="1881" spc="-4" dirty="0">
                <a:latin typeface="Calibri"/>
                <a:cs typeface="Calibri"/>
              </a:rPr>
              <a:t>(n </a:t>
            </a:r>
            <a:r>
              <a:rPr sz="1881" dirty="0">
                <a:latin typeface="Calibri"/>
                <a:cs typeface="Calibri"/>
              </a:rPr>
              <a:t>+ </a:t>
            </a:r>
            <a:r>
              <a:rPr sz="1881" spc="-4" dirty="0">
                <a:latin typeface="Calibri"/>
                <a:cs typeface="Calibri"/>
              </a:rPr>
              <a:t>1)‐dim</a:t>
            </a:r>
            <a:r>
              <a:rPr sz="1881" spc="-30" dirty="0">
                <a:latin typeface="Calibri"/>
                <a:cs typeface="Calibri"/>
              </a:rPr>
              <a:t> </a:t>
            </a:r>
            <a:r>
              <a:rPr sz="1881" spc="-9" dirty="0">
                <a:latin typeface="Calibri"/>
                <a:cs typeface="Calibri"/>
              </a:rPr>
              <a:t>matrix</a:t>
            </a:r>
            <a:endParaRPr sz="1881">
              <a:latin typeface="Calibri"/>
              <a:cs typeface="Calibri"/>
            </a:endParaRPr>
          </a:p>
          <a:p>
            <a:pPr marL="303531"/>
            <a:r>
              <a:rPr sz="1881" spc="-4" dirty="0">
                <a:latin typeface="Calibri"/>
                <a:cs typeface="Calibri"/>
              </a:rPr>
              <a:t>with (n </a:t>
            </a:r>
            <a:r>
              <a:rPr sz="1881" dirty="0">
                <a:latin typeface="Calibri"/>
                <a:cs typeface="Calibri"/>
              </a:rPr>
              <a:t>+ 1)</a:t>
            </a:r>
            <a:r>
              <a:rPr sz="1860" baseline="24904" dirty="0">
                <a:latin typeface="Calibri"/>
                <a:cs typeface="Calibri"/>
              </a:rPr>
              <a:t>2</a:t>
            </a:r>
            <a:r>
              <a:rPr sz="1881" dirty="0">
                <a:latin typeface="Calibri"/>
                <a:cs typeface="Calibri"/>
              </a:rPr>
              <a:t>‐1</a:t>
            </a:r>
            <a:r>
              <a:rPr sz="1881" spc="-26" dirty="0">
                <a:latin typeface="Calibri"/>
                <a:cs typeface="Calibri"/>
              </a:rPr>
              <a:t> </a:t>
            </a:r>
            <a:r>
              <a:rPr sz="1881" dirty="0">
                <a:latin typeface="Calibri"/>
                <a:cs typeface="Calibri"/>
              </a:rPr>
              <a:t>DOF</a:t>
            </a:r>
            <a:endParaRPr sz="1881">
              <a:latin typeface="Calibri"/>
              <a:cs typeface="Calibri"/>
            </a:endParaRPr>
          </a:p>
          <a:p>
            <a:pPr>
              <a:spcBef>
                <a:spcPts val="13"/>
              </a:spcBef>
            </a:pPr>
            <a:endParaRPr sz="2736">
              <a:latin typeface="Times New Roman"/>
              <a:cs typeface="Times New Roman"/>
            </a:endParaRPr>
          </a:p>
          <a:p>
            <a:pPr marL="304074" indent="-293214">
              <a:buClr>
                <a:srgbClr val="77908F"/>
              </a:buClr>
              <a:buFont typeface="Arial"/>
              <a:buChar char="•"/>
              <a:tabLst>
                <a:tab pos="303531" algn="l"/>
                <a:tab pos="304617" algn="l"/>
              </a:tabLst>
            </a:pPr>
            <a:r>
              <a:rPr sz="1881" spc="-4" dirty="0">
                <a:latin typeface="Calibri"/>
                <a:cs typeface="Calibri"/>
              </a:rPr>
              <a:t>Now back </a:t>
            </a:r>
            <a:r>
              <a:rPr sz="1881" spc="-13" dirty="0">
                <a:latin typeface="Calibri"/>
                <a:cs typeface="Calibri"/>
              </a:rPr>
              <a:t>to </a:t>
            </a:r>
            <a:r>
              <a:rPr sz="1881" dirty="0">
                <a:latin typeface="Calibri"/>
                <a:cs typeface="Calibri"/>
              </a:rPr>
              <a:t>the 2D</a:t>
            </a:r>
            <a:r>
              <a:rPr sz="1881" spc="-9" dirty="0">
                <a:latin typeface="Calibri"/>
                <a:cs typeface="Calibri"/>
              </a:rPr>
              <a:t> </a:t>
            </a:r>
            <a:r>
              <a:rPr sz="1881" spc="-4" dirty="0">
                <a:latin typeface="Calibri"/>
                <a:cs typeface="Calibri"/>
              </a:rPr>
              <a:t>case…</a:t>
            </a:r>
            <a:endParaRPr sz="1881">
              <a:latin typeface="Calibri"/>
              <a:cs typeface="Calibri"/>
            </a:endParaRPr>
          </a:p>
          <a:p>
            <a:pPr marL="304074" indent="-293214">
              <a:spcBef>
                <a:spcPts val="453"/>
              </a:spcBef>
              <a:buClr>
                <a:srgbClr val="77908F"/>
              </a:buClr>
              <a:buFont typeface="Arial"/>
              <a:buChar char="•"/>
              <a:tabLst>
                <a:tab pos="303531" algn="l"/>
                <a:tab pos="304617" algn="l"/>
              </a:tabLst>
            </a:pPr>
            <a:r>
              <a:rPr sz="1881" spc="-4" dirty="0">
                <a:latin typeface="Calibri"/>
                <a:cs typeface="Calibri"/>
              </a:rPr>
              <a:t>Mapping between</a:t>
            </a:r>
            <a:r>
              <a:rPr sz="1881" spc="-17" dirty="0">
                <a:latin typeface="Calibri"/>
                <a:cs typeface="Calibri"/>
              </a:rPr>
              <a:t> </a:t>
            </a:r>
            <a:r>
              <a:rPr sz="1881" spc="-4" dirty="0">
                <a:latin typeface="Calibri"/>
                <a:cs typeface="Calibri"/>
              </a:rPr>
              <a:t>planes</a:t>
            </a:r>
            <a:endParaRPr sz="1881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020815" y="3425713"/>
            <a:ext cx="4258620" cy="24709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6" name="object 6"/>
          <p:cNvSpPr txBox="1"/>
          <p:nvPr/>
        </p:nvSpPr>
        <p:spPr>
          <a:xfrm>
            <a:off x="7917167" y="6004596"/>
            <a:ext cx="116200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720">
              <a:lnSpc>
                <a:spcPts val="1223"/>
              </a:lnSpc>
            </a:pPr>
            <a:fld id="{81D60167-4931-47E6-BA6A-407CBD079E47}" type="slidenum">
              <a:rPr sz="1026" spc="-4" dirty="0">
                <a:solidFill>
                  <a:srgbClr val="898989"/>
                </a:solidFill>
                <a:latin typeface="Arial"/>
                <a:cs typeface="Arial"/>
              </a:rPr>
              <a:pPr marL="21720">
                <a:lnSpc>
                  <a:spcPts val="1223"/>
                </a:lnSpc>
              </a:pPr>
              <a:t>15</a:t>
            </a:fld>
            <a:endParaRPr sz="1026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7855701" y="5992904"/>
            <a:ext cx="166699" cy="168830"/>
          </a:xfrm>
          <a:prstGeom prst="rect">
            <a:avLst/>
          </a:prstGeom>
        </p:spPr>
        <p:txBody>
          <a:bodyPr vert="horz" wrap="square" lIns="0" tIns="10860" rIns="0" bIns="0" rtlCol="0">
            <a:spAutoFit/>
          </a:bodyPr>
          <a:lstStyle/>
          <a:p>
            <a:pPr marL="10860">
              <a:spcBef>
                <a:spcPts val="86"/>
              </a:spcBef>
            </a:pPr>
            <a:r>
              <a:rPr sz="1026" spc="-9" dirty="0">
                <a:solidFill>
                  <a:srgbClr val="898989"/>
                </a:solidFill>
                <a:latin typeface="Arial"/>
                <a:cs typeface="Arial"/>
              </a:rPr>
              <a:t>10</a:t>
            </a:r>
            <a:endParaRPr sz="1026" dirty="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698824" y="4730289"/>
            <a:ext cx="1841734" cy="9920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5" name="object 5"/>
          <p:cNvSpPr txBox="1"/>
          <p:nvPr/>
        </p:nvSpPr>
        <p:spPr>
          <a:xfrm>
            <a:off x="5018683" y="4854390"/>
            <a:ext cx="454485" cy="297639"/>
          </a:xfrm>
          <a:prstGeom prst="rect">
            <a:avLst/>
          </a:prstGeom>
        </p:spPr>
        <p:txBody>
          <a:bodyPr vert="horz" wrap="square" lIns="0" tIns="14661" rIns="0" bIns="0" rtlCol="0">
            <a:spAutoFit/>
          </a:bodyPr>
          <a:lstStyle/>
          <a:p>
            <a:pPr marL="10860">
              <a:spcBef>
                <a:spcPts val="115"/>
              </a:spcBef>
              <a:tabLst>
                <a:tab pos="351857" algn="l"/>
              </a:tabLst>
            </a:pPr>
            <a:r>
              <a:rPr sz="1838" spc="9" dirty="0">
                <a:latin typeface="Symbol"/>
                <a:cs typeface="Symbol"/>
              </a:rPr>
              <a:t></a:t>
            </a:r>
            <a:r>
              <a:rPr sz="1838" spc="9" dirty="0">
                <a:latin typeface="Times New Roman"/>
                <a:cs typeface="Times New Roman"/>
              </a:rPr>
              <a:t>	</a:t>
            </a:r>
            <a:r>
              <a:rPr sz="1838" spc="9" dirty="0">
                <a:latin typeface="Symbol"/>
                <a:cs typeface="Symbol"/>
              </a:rPr>
              <a:t></a:t>
            </a:r>
            <a:endParaRPr sz="1838">
              <a:latin typeface="Symbol"/>
              <a:cs typeface="Symbo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027250" y="5424895"/>
            <a:ext cx="454485" cy="297639"/>
          </a:xfrm>
          <a:prstGeom prst="rect">
            <a:avLst/>
          </a:prstGeom>
        </p:spPr>
        <p:txBody>
          <a:bodyPr vert="horz" wrap="square" lIns="0" tIns="14661" rIns="0" bIns="0" rtlCol="0">
            <a:spAutoFit/>
          </a:bodyPr>
          <a:lstStyle/>
          <a:p>
            <a:pPr marL="10860">
              <a:spcBef>
                <a:spcPts val="115"/>
              </a:spcBef>
              <a:tabLst>
                <a:tab pos="351857" algn="l"/>
              </a:tabLst>
            </a:pPr>
            <a:r>
              <a:rPr sz="1838" spc="9" dirty="0">
                <a:latin typeface="Symbol"/>
                <a:cs typeface="Symbol"/>
              </a:rPr>
              <a:t></a:t>
            </a:r>
            <a:r>
              <a:rPr sz="1838" spc="9" dirty="0">
                <a:latin typeface="Times New Roman"/>
                <a:cs typeface="Times New Roman"/>
              </a:rPr>
              <a:t>	</a:t>
            </a:r>
            <a:r>
              <a:rPr sz="1838" spc="9" dirty="0">
                <a:latin typeface="Symbol"/>
                <a:cs typeface="Symbol"/>
              </a:rPr>
              <a:t></a:t>
            </a:r>
            <a:endParaRPr sz="1838" dirty="0">
              <a:latin typeface="Symbol"/>
              <a:cs typeface="Symbo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018683" y="4701934"/>
            <a:ext cx="454485" cy="297702"/>
          </a:xfrm>
          <a:prstGeom prst="rect">
            <a:avLst/>
          </a:prstGeom>
        </p:spPr>
        <p:txBody>
          <a:bodyPr vert="horz" wrap="square" lIns="0" tIns="14661" rIns="0" bIns="0" rtlCol="0">
            <a:spAutoFit/>
          </a:bodyPr>
          <a:lstStyle/>
          <a:p>
            <a:pPr marL="10860">
              <a:spcBef>
                <a:spcPts val="115"/>
              </a:spcBef>
            </a:pPr>
            <a:r>
              <a:rPr sz="1838" spc="9" dirty="0">
                <a:latin typeface="Symbol"/>
                <a:cs typeface="Symbol"/>
              </a:rPr>
              <a:t></a:t>
            </a:r>
            <a:r>
              <a:rPr sz="1838" spc="9" dirty="0">
                <a:latin typeface="Times New Roman"/>
                <a:cs typeface="Times New Roman"/>
              </a:rPr>
              <a:t> </a:t>
            </a:r>
            <a:r>
              <a:rPr sz="2758" i="1" spc="26" baseline="3875" dirty="0">
                <a:latin typeface="Times New Roman"/>
                <a:cs typeface="Times New Roman"/>
              </a:rPr>
              <a:t>X</a:t>
            </a:r>
            <a:r>
              <a:rPr sz="2758" i="1" spc="-263" baseline="3875" dirty="0">
                <a:latin typeface="Times New Roman"/>
                <a:cs typeface="Times New Roman"/>
              </a:rPr>
              <a:t> </a:t>
            </a:r>
            <a:r>
              <a:rPr sz="1838" spc="9" dirty="0">
                <a:latin typeface="Symbol"/>
                <a:cs typeface="Symbol"/>
              </a:rPr>
              <a:t></a:t>
            </a:r>
            <a:endParaRPr sz="1838" dirty="0">
              <a:latin typeface="Symbol"/>
              <a:cs typeface="Symbo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603444" y="5066931"/>
            <a:ext cx="847612" cy="579061"/>
          </a:xfrm>
          <a:prstGeom prst="rect">
            <a:avLst/>
          </a:prstGeom>
        </p:spPr>
        <p:txBody>
          <a:bodyPr vert="horz" wrap="square" lIns="0" tIns="14661" rIns="0" bIns="0" rtlCol="0">
            <a:spAutoFit/>
          </a:bodyPr>
          <a:lstStyle/>
          <a:p>
            <a:pPr marL="10860">
              <a:lnSpc>
                <a:spcPts val="2159"/>
              </a:lnSpc>
              <a:spcBef>
                <a:spcPts val="115"/>
              </a:spcBef>
            </a:pPr>
            <a:r>
              <a:rPr sz="1838" spc="13" dirty="0">
                <a:latin typeface="Symbol"/>
                <a:cs typeface="Symbol"/>
              </a:rPr>
              <a:t></a:t>
            </a:r>
            <a:r>
              <a:rPr sz="1838" spc="13" dirty="0">
                <a:latin typeface="Times New Roman"/>
                <a:cs typeface="Times New Roman"/>
              </a:rPr>
              <a:t> </a:t>
            </a:r>
            <a:r>
              <a:rPr sz="1838" i="1" spc="21" dirty="0">
                <a:latin typeface="Times New Roman"/>
                <a:cs typeface="Times New Roman"/>
              </a:rPr>
              <a:t>H </a:t>
            </a:r>
            <a:r>
              <a:rPr sz="2758" spc="96" baseline="-10335" dirty="0">
                <a:latin typeface="Symbol"/>
                <a:cs typeface="Symbol"/>
              </a:rPr>
              <a:t></a:t>
            </a:r>
            <a:r>
              <a:rPr sz="1838" i="1" spc="64" dirty="0">
                <a:latin typeface="Times New Roman"/>
                <a:cs typeface="Times New Roman"/>
              </a:rPr>
              <a:t>Y</a:t>
            </a:r>
            <a:r>
              <a:rPr sz="1838" i="1" spc="51" dirty="0">
                <a:latin typeface="Times New Roman"/>
                <a:cs typeface="Times New Roman"/>
              </a:rPr>
              <a:t> </a:t>
            </a:r>
            <a:r>
              <a:rPr sz="2758" spc="13" baseline="-10335" dirty="0">
                <a:latin typeface="Symbol"/>
                <a:cs typeface="Symbol"/>
              </a:rPr>
              <a:t></a:t>
            </a:r>
            <a:endParaRPr sz="2758" baseline="-10335" dirty="0">
              <a:latin typeface="Symbol"/>
              <a:cs typeface="Symbol"/>
            </a:endParaRPr>
          </a:p>
          <a:p>
            <a:pPr marL="403440">
              <a:lnSpc>
                <a:spcPts val="2159"/>
              </a:lnSpc>
              <a:tabLst>
                <a:tab pos="744979" algn="l"/>
              </a:tabLst>
            </a:pPr>
            <a:r>
              <a:rPr sz="1838" spc="21" dirty="0">
                <a:latin typeface="Symbol"/>
                <a:cs typeface="Symbol"/>
              </a:rPr>
              <a:t></a:t>
            </a:r>
            <a:r>
              <a:rPr sz="2758" spc="19" baseline="-20671" dirty="0">
                <a:latin typeface="Times New Roman"/>
                <a:cs typeface="Times New Roman"/>
              </a:rPr>
              <a:t>1</a:t>
            </a:r>
            <a:r>
              <a:rPr sz="2758" baseline="-20671" dirty="0">
                <a:latin typeface="Times New Roman"/>
                <a:cs typeface="Times New Roman"/>
              </a:rPr>
              <a:t>	</a:t>
            </a:r>
            <a:r>
              <a:rPr sz="1838" spc="9" dirty="0">
                <a:latin typeface="Symbol"/>
                <a:cs typeface="Symbol"/>
              </a:rPr>
              <a:t></a:t>
            </a:r>
            <a:endParaRPr sz="1838" dirty="0">
              <a:latin typeface="Symbol"/>
              <a:cs typeface="Symbol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2719205" y="228986"/>
            <a:ext cx="4478062" cy="1365183"/>
          </a:xfrm>
          <a:prstGeom prst="rect">
            <a:avLst/>
          </a:prstGeom>
        </p:spPr>
        <p:txBody>
          <a:bodyPr vert="horz" wrap="square" lIns="0" tIns="10860" rIns="0" bIns="0" rtlCol="0" anchor="ctr">
            <a:spAutoFit/>
          </a:bodyPr>
          <a:lstStyle/>
          <a:p>
            <a:pPr marL="10860">
              <a:lnSpc>
                <a:spcPct val="100000"/>
              </a:lnSpc>
              <a:spcBef>
                <a:spcPts val="86"/>
              </a:spcBef>
            </a:pPr>
            <a:r>
              <a:rPr spc="-9" dirty="0">
                <a:solidFill>
                  <a:srgbClr val="878787"/>
                </a:solidFill>
              </a:rPr>
              <a:t>Homographies </a:t>
            </a:r>
            <a:r>
              <a:rPr dirty="0">
                <a:solidFill>
                  <a:srgbClr val="878787"/>
                </a:solidFill>
              </a:rPr>
              <a:t>in </a:t>
            </a:r>
            <a:r>
              <a:rPr lang="en-US" spc="-9" dirty="0">
                <a:solidFill>
                  <a:srgbClr val="878787"/>
                </a:solidFill>
              </a:rPr>
              <a:t>C</a:t>
            </a:r>
            <a:r>
              <a:rPr spc="-9" dirty="0">
                <a:solidFill>
                  <a:srgbClr val="878787"/>
                </a:solidFill>
              </a:rPr>
              <a:t>omputer</a:t>
            </a:r>
            <a:r>
              <a:rPr spc="-34" dirty="0">
                <a:solidFill>
                  <a:srgbClr val="878787"/>
                </a:solidFill>
              </a:rPr>
              <a:t> </a:t>
            </a:r>
            <a:r>
              <a:rPr dirty="0">
                <a:solidFill>
                  <a:srgbClr val="878787"/>
                </a:solidFill>
              </a:rPr>
              <a:t>vision</a:t>
            </a:r>
          </a:p>
        </p:txBody>
      </p:sp>
      <p:sp>
        <p:nvSpPr>
          <p:cNvPr id="10" name="object 10"/>
          <p:cNvSpPr/>
          <p:nvPr/>
        </p:nvSpPr>
        <p:spPr>
          <a:xfrm>
            <a:off x="2001888" y="2196160"/>
            <a:ext cx="2943593" cy="16423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11" name="object 11"/>
          <p:cNvSpPr/>
          <p:nvPr/>
        </p:nvSpPr>
        <p:spPr>
          <a:xfrm>
            <a:off x="6483542" y="3017342"/>
            <a:ext cx="2303433" cy="190560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12" name="object 12"/>
          <p:cNvSpPr/>
          <p:nvPr/>
        </p:nvSpPr>
        <p:spPr>
          <a:xfrm>
            <a:off x="6483542" y="1272276"/>
            <a:ext cx="2303730" cy="171374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13" name="object 13"/>
          <p:cNvSpPr/>
          <p:nvPr/>
        </p:nvSpPr>
        <p:spPr>
          <a:xfrm>
            <a:off x="3642298" y="5144314"/>
            <a:ext cx="142264" cy="185704"/>
          </a:xfrm>
          <a:custGeom>
            <a:avLst/>
            <a:gdLst/>
            <a:ahLst/>
            <a:cxnLst/>
            <a:rect l="l" t="t" r="r" b="b"/>
            <a:pathLst>
              <a:path w="166370" h="217170">
                <a:moveTo>
                  <a:pt x="166116" y="200406"/>
                </a:moveTo>
                <a:lnTo>
                  <a:pt x="22860" y="0"/>
                </a:lnTo>
                <a:lnTo>
                  <a:pt x="0" y="16764"/>
                </a:lnTo>
                <a:lnTo>
                  <a:pt x="142494" y="217170"/>
                </a:lnTo>
                <a:lnTo>
                  <a:pt x="166116" y="200406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14" name="object 14"/>
          <p:cNvSpPr/>
          <p:nvPr/>
        </p:nvSpPr>
        <p:spPr>
          <a:xfrm>
            <a:off x="4218956" y="5249220"/>
            <a:ext cx="142264" cy="185161"/>
          </a:xfrm>
          <a:custGeom>
            <a:avLst/>
            <a:gdLst/>
            <a:ahLst/>
            <a:cxnLst/>
            <a:rect l="l" t="t" r="r" b="b"/>
            <a:pathLst>
              <a:path w="166370" h="216535">
                <a:moveTo>
                  <a:pt x="166116" y="199644"/>
                </a:moveTo>
                <a:lnTo>
                  <a:pt x="23622" y="0"/>
                </a:lnTo>
                <a:lnTo>
                  <a:pt x="0" y="16764"/>
                </a:lnTo>
                <a:lnTo>
                  <a:pt x="143256" y="216408"/>
                </a:lnTo>
                <a:lnTo>
                  <a:pt x="166116" y="19964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15" name="object 15"/>
          <p:cNvSpPr txBox="1"/>
          <p:nvPr/>
        </p:nvSpPr>
        <p:spPr>
          <a:xfrm>
            <a:off x="944270" y="5863237"/>
            <a:ext cx="4141950" cy="247826"/>
          </a:xfrm>
          <a:prstGeom prst="rect">
            <a:avLst/>
          </a:prstGeom>
        </p:spPr>
        <p:txBody>
          <a:bodyPr vert="horz" wrap="square" lIns="0" tIns="10860" rIns="0" bIns="0" rtlCol="0">
            <a:spAutoFit/>
          </a:bodyPr>
          <a:lstStyle/>
          <a:p>
            <a:pPr marL="10860">
              <a:spcBef>
                <a:spcPts val="86"/>
              </a:spcBef>
            </a:pPr>
            <a:r>
              <a:rPr sz="1539" spc="-4" dirty="0">
                <a:solidFill>
                  <a:srgbClr val="FF0000"/>
                </a:solidFill>
                <a:latin typeface="Calibri"/>
                <a:cs typeface="Calibri"/>
              </a:rPr>
              <a:t>What </a:t>
            </a:r>
            <a:r>
              <a:rPr sz="1539" dirty="0">
                <a:solidFill>
                  <a:srgbClr val="FF0000"/>
                </a:solidFill>
                <a:latin typeface="Calibri"/>
                <a:cs typeface="Calibri"/>
              </a:rPr>
              <a:t>happens </a:t>
            </a:r>
            <a:r>
              <a:rPr sz="1539" spc="-13" dirty="0">
                <a:solidFill>
                  <a:srgbClr val="FF0000"/>
                </a:solidFill>
                <a:latin typeface="Calibri"/>
                <a:cs typeface="Calibri"/>
              </a:rPr>
              <a:t>to </a:t>
            </a:r>
            <a:r>
              <a:rPr sz="1539" spc="-4" dirty="0">
                <a:solidFill>
                  <a:srgbClr val="FF0000"/>
                </a:solidFill>
                <a:latin typeface="Calibri"/>
                <a:cs typeface="Calibri"/>
              </a:rPr>
              <a:t>the P‐matrix, </a:t>
            </a:r>
            <a:r>
              <a:rPr sz="1539" dirty="0">
                <a:solidFill>
                  <a:srgbClr val="FF0000"/>
                </a:solidFill>
                <a:latin typeface="Calibri"/>
                <a:cs typeface="Calibri"/>
              </a:rPr>
              <a:t>if Z is assumed</a:t>
            </a:r>
            <a:r>
              <a:rPr sz="1539" spc="-13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539" spc="-17" dirty="0">
                <a:solidFill>
                  <a:srgbClr val="FF0000"/>
                </a:solidFill>
                <a:latin typeface="Calibri"/>
                <a:cs typeface="Calibri"/>
              </a:rPr>
              <a:t>zero?</a:t>
            </a:r>
            <a:endParaRPr sz="1539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483136" y="5021004"/>
            <a:ext cx="98825" cy="178240"/>
          </a:xfrm>
          <a:prstGeom prst="rect">
            <a:avLst/>
          </a:prstGeom>
        </p:spPr>
        <p:txBody>
          <a:bodyPr vert="horz" wrap="square" lIns="0" tIns="13575" rIns="0" bIns="0" rtlCol="0">
            <a:spAutoFit/>
          </a:bodyPr>
          <a:lstStyle/>
          <a:p>
            <a:pPr marL="10860">
              <a:spcBef>
                <a:spcPts val="107"/>
              </a:spcBef>
            </a:pPr>
            <a:r>
              <a:rPr sz="1069" i="1" spc="9" dirty="0">
                <a:latin typeface="Times New Roman"/>
                <a:cs typeface="Times New Roman"/>
              </a:rPr>
              <a:t>T</a:t>
            </a:r>
            <a:endParaRPr sz="1069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59563" y="4969809"/>
            <a:ext cx="1693052" cy="389843"/>
          </a:xfrm>
          <a:prstGeom prst="rect">
            <a:avLst/>
          </a:prstGeom>
        </p:spPr>
        <p:txBody>
          <a:bodyPr vert="horz" wrap="square" lIns="0" tIns="14661" rIns="0" bIns="0" rtlCol="0">
            <a:spAutoFit/>
          </a:bodyPr>
          <a:lstStyle/>
          <a:p>
            <a:pPr marL="10860">
              <a:spcBef>
                <a:spcPts val="115"/>
              </a:spcBef>
              <a:tabLst>
                <a:tab pos="807967" algn="l"/>
              </a:tabLst>
            </a:pPr>
            <a:r>
              <a:rPr sz="2437" spc="-38" dirty="0">
                <a:latin typeface="Symbol"/>
                <a:cs typeface="Symbol"/>
              </a:rPr>
              <a:t></a:t>
            </a:r>
            <a:r>
              <a:rPr sz="1838" i="1" spc="-38" dirty="0">
                <a:latin typeface="Times New Roman"/>
                <a:cs typeface="Times New Roman"/>
              </a:rPr>
              <a:t>x</a:t>
            </a:r>
            <a:r>
              <a:rPr sz="1838" spc="-38" dirty="0">
                <a:latin typeface="Times New Roman"/>
                <a:cs typeface="Times New Roman"/>
              </a:rPr>
              <a:t>,</a:t>
            </a:r>
            <a:r>
              <a:rPr sz="1838" spc="-47" dirty="0">
                <a:latin typeface="Times New Roman"/>
                <a:cs typeface="Times New Roman"/>
              </a:rPr>
              <a:t> </a:t>
            </a:r>
            <a:r>
              <a:rPr sz="1838" i="1" spc="-97" dirty="0">
                <a:latin typeface="Times New Roman"/>
                <a:cs typeface="Times New Roman"/>
              </a:rPr>
              <a:t>y</a:t>
            </a:r>
            <a:r>
              <a:rPr sz="1838" spc="-97" dirty="0">
                <a:latin typeface="Times New Roman"/>
                <a:cs typeface="Times New Roman"/>
              </a:rPr>
              <a:t>,1</a:t>
            </a:r>
            <a:r>
              <a:rPr sz="2437" spc="-97" dirty="0">
                <a:latin typeface="Symbol"/>
                <a:cs typeface="Symbol"/>
              </a:rPr>
              <a:t></a:t>
            </a:r>
            <a:r>
              <a:rPr sz="2437" spc="-97" dirty="0">
                <a:latin typeface="Times New Roman"/>
                <a:cs typeface="Times New Roman"/>
              </a:rPr>
              <a:t>	</a:t>
            </a:r>
            <a:r>
              <a:rPr sz="1838" spc="17" dirty="0">
                <a:latin typeface="Symbol"/>
                <a:cs typeface="Symbol"/>
              </a:rPr>
              <a:t></a:t>
            </a:r>
            <a:r>
              <a:rPr sz="1838" spc="17" dirty="0">
                <a:latin typeface="Times New Roman"/>
                <a:cs typeface="Times New Roman"/>
              </a:rPr>
              <a:t> </a:t>
            </a:r>
            <a:r>
              <a:rPr sz="1838" i="1" spc="13" dirty="0">
                <a:latin typeface="Times New Roman"/>
                <a:cs typeface="Times New Roman"/>
              </a:rPr>
              <a:t>x </a:t>
            </a:r>
            <a:r>
              <a:rPr sz="1838" spc="21" dirty="0">
                <a:latin typeface="Symbol"/>
                <a:cs typeface="Symbol"/>
              </a:rPr>
              <a:t></a:t>
            </a:r>
            <a:r>
              <a:rPr sz="1838" spc="-86" dirty="0">
                <a:latin typeface="Times New Roman"/>
                <a:cs typeface="Times New Roman"/>
              </a:rPr>
              <a:t> </a:t>
            </a:r>
            <a:r>
              <a:rPr sz="1838" i="1" spc="17" dirty="0">
                <a:latin typeface="Times New Roman"/>
                <a:cs typeface="Times New Roman"/>
              </a:rPr>
              <a:t>PX</a:t>
            </a:r>
            <a:endParaRPr sz="1838" dirty="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713587" y="2622656"/>
            <a:ext cx="162898" cy="926346"/>
          </a:xfrm>
          <a:custGeom>
            <a:avLst/>
            <a:gdLst/>
            <a:ahLst/>
            <a:cxnLst/>
            <a:rect l="l" t="t" r="r" b="b"/>
            <a:pathLst>
              <a:path w="190500" h="1083310">
                <a:moveTo>
                  <a:pt x="182118" y="6096"/>
                </a:moveTo>
                <a:lnTo>
                  <a:pt x="163830" y="0"/>
                </a:lnTo>
                <a:lnTo>
                  <a:pt x="762" y="502158"/>
                </a:lnTo>
                <a:lnTo>
                  <a:pt x="0" y="503682"/>
                </a:lnTo>
                <a:lnTo>
                  <a:pt x="0" y="507492"/>
                </a:lnTo>
                <a:lnTo>
                  <a:pt x="18288" y="571405"/>
                </a:lnTo>
                <a:lnTo>
                  <a:pt x="18288" y="502158"/>
                </a:lnTo>
                <a:lnTo>
                  <a:pt x="19217" y="505405"/>
                </a:lnTo>
                <a:lnTo>
                  <a:pt x="182118" y="6096"/>
                </a:lnTo>
                <a:close/>
              </a:path>
              <a:path w="190500" h="1083310">
                <a:moveTo>
                  <a:pt x="19217" y="505405"/>
                </a:moveTo>
                <a:lnTo>
                  <a:pt x="18288" y="502158"/>
                </a:lnTo>
                <a:lnTo>
                  <a:pt x="18288" y="508254"/>
                </a:lnTo>
                <a:lnTo>
                  <a:pt x="19217" y="505405"/>
                </a:lnTo>
                <a:close/>
              </a:path>
              <a:path w="190500" h="1083310">
                <a:moveTo>
                  <a:pt x="162761" y="1007072"/>
                </a:moveTo>
                <a:lnTo>
                  <a:pt x="19217" y="505405"/>
                </a:lnTo>
                <a:lnTo>
                  <a:pt x="18288" y="508254"/>
                </a:lnTo>
                <a:lnTo>
                  <a:pt x="18288" y="571405"/>
                </a:lnTo>
                <a:lnTo>
                  <a:pt x="144473" y="1012406"/>
                </a:lnTo>
                <a:lnTo>
                  <a:pt x="162761" y="1007072"/>
                </a:lnTo>
                <a:close/>
              </a:path>
              <a:path w="190500" h="1083310">
                <a:moveTo>
                  <a:pt x="166116" y="1073637"/>
                </a:moveTo>
                <a:lnTo>
                  <a:pt x="166116" y="1018794"/>
                </a:lnTo>
                <a:lnTo>
                  <a:pt x="147828" y="1024128"/>
                </a:lnTo>
                <a:lnTo>
                  <a:pt x="144473" y="1012406"/>
                </a:lnTo>
                <a:lnTo>
                  <a:pt x="117348" y="1020318"/>
                </a:lnTo>
                <a:lnTo>
                  <a:pt x="166116" y="1073637"/>
                </a:lnTo>
                <a:close/>
              </a:path>
              <a:path w="190500" h="1083310">
                <a:moveTo>
                  <a:pt x="166116" y="1018794"/>
                </a:moveTo>
                <a:lnTo>
                  <a:pt x="162761" y="1007072"/>
                </a:lnTo>
                <a:lnTo>
                  <a:pt x="144473" y="1012406"/>
                </a:lnTo>
                <a:lnTo>
                  <a:pt x="147828" y="1024128"/>
                </a:lnTo>
                <a:lnTo>
                  <a:pt x="166116" y="1018794"/>
                </a:lnTo>
                <a:close/>
              </a:path>
              <a:path w="190500" h="1083310">
                <a:moveTo>
                  <a:pt x="190500" y="998982"/>
                </a:moveTo>
                <a:lnTo>
                  <a:pt x="162761" y="1007072"/>
                </a:lnTo>
                <a:lnTo>
                  <a:pt x="166116" y="1018794"/>
                </a:lnTo>
                <a:lnTo>
                  <a:pt x="166116" y="1073637"/>
                </a:lnTo>
                <a:lnTo>
                  <a:pt x="174498" y="1082802"/>
                </a:lnTo>
                <a:lnTo>
                  <a:pt x="190500" y="998982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19" name="object 19"/>
          <p:cNvSpPr/>
          <p:nvPr/>
        </p:nvSpPr>
        <p:spPr>
          <a:xfrm>
            <a:off x="4910295" y="2622656"/>
            <a:ext cx="162898" cy="926346"/>
          </a:xfrm>
          <a:custGeom>
            <a:avLst/>
            <a:gdLst/>
            <a:ahLst/>
            <a:cxnLst/>
            <a:rect l="l" t="t" r="r" b="b"/>
            <a:pathLst>
              <a:path w="190500" h="1083310">
                <a:moveTo>
                  <a:pt x="27760" y="1006995"/>
                </a:moveTo>
                <a:lnTo>
                  <a:pt x="0" y="998982"/>
                </a:lnTo>
                <a:lnTo>
                  <a:pt x="16001" y="1082802"/>
                </a:lnTo>
                <a:lnTo>
                  <a:pt x="24383" y="1073758"/>
                </a:lnTo>
                <a:lnTo>
                  <a:pt x="24383" y="1018794"/>
                </a:lnTo>
                <a:lnTo>
                  <a:pt x="27760" y="1006995"/>
                </a:lnTo>
                <a:close/>
              </a:path>
              <a:path w="190500" h="1083310">
                <a:moveTo>
                  <a:pt x="190499" y="507492"/>
                </a:moveTo>
                <a:lnTo>
                  <a:pt x="190499" y="502158"/>
                </a:lnTo>
                <a:lnTo>
                  <a:pt x="26669" y="0"/>
                </a:lnTo>
                <a:lnTo>
                  <a:pt x="8381" y="6096"/>
                </a:lnTo>
                <a:lnTo>
                  <a:pt x="171282" y="505405"/>
                </a:lnTo>
                <a:lnTo>
                  <a:pt x="172211" y="502158"/>
                </a:lnTo>
                <a:lnTo>
                  <a:pt x="172211" y="571405"/>
                </a:lnTo>
                <a:lnTo>
                  <a:pt x="190499" y="507492"/>
                </a:lnTo>
                <a:close/>
              </a:path>
              <a:path w="190500" h="1083310">
                <a:moveTo>
                  <a:pt x="46062" y="1012278"/>
                </a:moveTo>
                <a:lnTo>
                  <a:pt x="27760" y="1006995"/>
                </a:lnTo>
                <a:lnTo>
                  <a:pt x="24383" y="1018794"/>
                </a:lnTo>
                <a:lnTo>
                  <a:pt x="42671" y="1024128"/>
                </a:lnTo>
                <a:lnTo>
                  <a:pt x="46062" y="1012278"/>
                </a:lnTo>
                <a:close/>
              </a:path>
              <a:path w="190500" h="1083310">
                <a:moveTo>
                  <a:pt x="73913" y="1020318"/>
                </a:moveTo>
                <a:lnTo>
                  <a:pt x="46062" y="1012278"/>
                </a:lnTo>
                <a:lnTo>
                  <a:pt x="42671" y="1024128"/>
                </a:lnTo>
                <a:lnTo>
                  <a:pt x="24383" y="1018794"/>
                </a:lnTo>
                <a:lnTo>
                  <a:pt x="24383" y="1073758"/>
                </a:lnTo>
                <a:lnTo>
                  <a:pt x="73913" y="1020318"/>
                </a:lnTo>
                <a:close/>
              </a:path>
              <a:path w="190500" h="1083310">
                <a:moveTo>
                  <a:pt x="172211" y="571405"/>
                </a:moveTo>
                <a:lnTo>
                  <a:pt x="172211" y="508254"/>
                </a:lnTo>
                <a:lnTo>
                  <a:pt x="171282" y="505405"/>
                </a:lnTo>
                <a:lnTo>
                  <a:pt x="27760" y="1006995"/>
                </a:lnTo>
                <a:lnTo>
                  <a:pt x="46062" y="1012278"/>
                </a:lnTo>
                <a:lnTo>
                  <a:pt x="172211" y="571405"/>
                </a:lnTo>
                <a:close/>
              </a:path>
              <a:path w="190500" h="1083310">
                <a:moveTo>
                  <a:pt x="172211" y="508254"/>
                </a:moveTo>
                <a:lnTo>
                  <a:pt x="172211" y="502158"/>
                </a:lnTo>
                <a:lnTo>
                  <a:pt x="171282" y="505405"/>
                </a:lnTo>
                <a:lnTo>
                  <a:pt x="172211" y="50825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20" name="object 20"/>
          <p:cNvSpPr/>
          <p:nvPr/>
        </p:nvSpPr>
        <p:spPr>
          <a:xfrm>
            <a:off x="2870162" y="2002340"/>
            <a:ext cx="926346" cy="162898"/>
          </a:xfrm>
          <a:custGeom>
            <a:avLst/>
            <a:gdLst/>
            <a:ahLst/>
            <a:cxnLst/>
            <a:rect l="l" t="t" r="r" b="b"/>
            <a:pathLst>
              <a:path w="1083310" h="190500">
                <a:moveTo>
                  <a:pt x="1011957" y="144363"/>
                </a:moveTo>
                <a:lnTo>
                  <a:pt x="507492" y="761"/>
                </a:lnTo>
                <a:lnTo>
                  <a:pt x="505968" y="0"/>
                </a:lnTo>
                <a:lnTo>
                  <a:pt x="503682" y="0"/>
                </a:lnTo>
                <a:lnTo>
                  <a:pt x="502158" y="761"/>
                </a:lnTo>
                <a:lnTo>
                  <a:pt x="0" y="163829"/>
                </a:lnTo>
                <a:lnTo>
                  <a:pt x="6096" y="182117"/>
                </a:lnTo>
                <a:lnTo>
                  <a:pt x="502158" y="20030"/>
                </a:lnTo>
                <a:lnTo>
                  <a:pt x="502158" y="19049"/>
                </a:lnTo>
                <a:lnTo>
                  <a:pt x="507492" y="18287"/>
                </a:lnTo>
                <a:lnTo>
                  <a:pt x="507492" y="20568"/>
                </a:lnTo>
                <a:lnTo>
                  <a:pt x="1006800" y="162701"/>
                </a:lnTo>
                <a:lnTo>
                  <a:pt x="1011957" y="144363"/>
                </a:lnTo>
                <a:close/>
              </a:path>
              <a:path w="1083310" h="190500">
                <a:moveTo>
                  <a:pt x="507492" y="18287"/>
                </a:moveTo>
                <a:lnTo>
                  <a:pt x="502158" y="19049"/>
                </a:lnTo>
                <a:lnTo>
                  <a:pt x="503762" y="19506"/>
                </a:lnTo>
                <a:lnTo>
                  <a:pt x="507492" y="18287"/>
                </a:lnTo>
                <a:close/>
              </a:path>
              <a:path w="1083310" h="190500">
                <a:moveTo>
                  <a:pt x="503762" y="19506"/>
                </a:moveTo>
                <a:lnTo>
                  <a:pt x="502158" y="19049"/>
                </a:lnTo>
                <a:lnTo>
                  <a:pt x="502158" y="20030"/>
                </a:lnTo>
                <a:lnTo>
                  <a:pt x="503762" y="19506"/>
                </a:lnTo>
                <a:close/>
              </a:path>
              <a:path w="1083310" h="190500">
                <a:moveTo>
                  <a:pt x="507492" y="20568"/>
                </a:moveTo>
                <a:lnTo>
                  <a:pt x="507492" y="18287"/>
                </a:lnTo>
                <a:lnTo>
                  <a:pt x="503762" y="19506"/>
                </a:lnTo>
                <a:lnTo>
                  <a:pt x="507492" y="20568"/>
                </a:lnTo>
                <a:close/>
              </a:path>
              <a:path w="1083310" h="190500">
                <a:moveTo>
                  <a:pt x="1024128" y="185699"/>
                </a:moveTo>
                <a:lnTo>
                  <a:pt x="1024128" y="147827"/>
                </a:lnTo>
                <a:lnTo>
                  <a:pt x="1018794" y="166115"/>
                </a:lnTo>
                <a:lnTo>
                  <a:pt x="1006800" y="162701"/>
                </a:lnTo>
                <a:lnTo>
                  <a:pt x="998982" y="190499"/>
                </a:lnTo>
                <a:lnTo>
                  <a:pt x="1024128" y="185699"/>
                </a:lnTo>
                <a:close/>
              </a:path>
              <a:path w="1083310" h="190500">
                <a:moveTo>
                  <a:pt x="1024128" y="147827"/>
                </a:moveTo>
                <a:lnTo>
                  <a:pt x="1011957" y="144363"/>
                </a:lnTo>
                <a:lnTo>
                  <a:pt x="1006800" y="162701"/>
                </a:lnTo>
                <a:lnTo>
                  <a:pt x="1018794" y="166115"/>
                </a:lnTo>
                <a:lnTo>
                  <a:pt x="1024128" y="147827"/>
                </a:lnTo>
                <a:close/>
              </a:path>
              <a:path w="1083310" h="190500">
                <a:moveTo>
                  <a:pt x="1082802" y="174497"/>
                </a:moveTo>
                <a:lnTo>
                  <a:pt x="1019556" y="117347"/>
                </a:lnTo>
                <a:lnTo>
                  <a:pt x="1011957" y="144363"/>
                </a:lnTo>
                <a:lnTo>
                  <a:pt x="1024128" y="147827"/>
                </a:lnTo>
                <a:lnTo>
                  <a:pt x="1024128" y="185699"/>
                </a:lnTo>
                <a:lnTo>
                  <a:pt x="1082802" y="174497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21" name="object 21"/>
          <p:cNvSpPr txBox="1"/>
          <p:nvPr/>
        </p:nvSpPr>
        <p:spPr>
          <a:xfrm>
            <a:off x="1445344" y="2908269"/>
            <a:ext cx="143893" cy="247826"/>
          </a:xfrm>
          <a:prstGeom prst="rect">
            <a:avLst/>
          </a:prstGeom>
        </p:spPr>
        <p:txBody>
          <a:bodyPr vert="horz" wrap="square" lIns="0" tIns="10860" rIns="0" bIns="0" rtlCol="0">
            <a:spAutoFit/>
          </a:bodyPr>
          <a:lstStyle/>
          <a:p>
            <a:pPr marL="10860">
              <a:spcBef>
                <a:spcPts val="86"/>
              </a:spcBef>
            </a:pPr>
            <a:r>
              <a:rPr sz="1539" dirty="0">
                <a:solidFill>
                  <a:srgbClr val="FF0000"/>
                </a:solidFill>
                <a:latin typeface="Calibri"/>
                <a:cs typeface="Calibri"/>
              </a:rPr>
              <a:t>H</a:t>
            </a:r>
            <a:endParaRPr sz="1539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944270" y="1478026"/>
            <a:ext cx="4076790" cy="523927"/>
          </a:xfrm>
          <a:prstGeom prst="rect">
            <a:avLst/>
          </a:prstGeom>
        </p:spPr>
        <p:txBody>
          <a:bodyPr vert="horz" wrap="square" lIns="0" tIns="10860" rIns="0" bIns="0" rtlCol="0">
            <a:spAutoFit/>
          </a:bodyPr>
          <a:lstStyle/>
          <a:p>
            <a:pPr marL="10860">
              <a:lnSpc>
                <a:spcPts val="2219"/>
              </a:lnSpc>
              <a:spcBef>
                <a:spcPts val="86"/>
              </a:spcBef>
            </a:pPr>
            <a:r>
              <a:rPr sz="1881" spc="-9" dirty="0">
                <a:latin typeface="Calibri"/>
                <a:cs typeface="Calibri"/>
              </a:rPr>
              <a:t>Rotating/translating camera, </a:t>
            </a:r>
            <a:r>
              <a:rPr sz="1881" spc="-4" dirty="0">
                <a:latin typeface="Calibri"/>
                <a:cs typeface="Calibri"/>
              </a:rPr>
              <a:t>planar</a:t>
            </a:r>
            <a:r>
              <a:rPr sz="1881" spc="-17" dirty="0">
                <a:latin typeface="Calibri"/>
                <a:cs typeface="Calibri"/>
              </a:rPr>
              <a:t> </a:t>
            </a:r>
            <a:r>
              <a:rPr sz="1881" spc="-9" dirty="0">
                <a:latin typeface="Calibri"/>
                <a:cs typeface="Calibri"/>
              </a:rPr>
              <a:t>world</a:t>
            </a:r>
            <a:endParaRPr sz="1881">
              <a:latin typeface="Calibri"/>
              <a:cs typeface="Calibri"/>
            </a:endParaRPr>
          </a:p>
          <a:p>
            <a:pPr marL="2596571">
              <a:lnSpc>
                <a:spcPts val="1809"/>
              </a:lnSpc>
            </a:pPr>
            <a:r>
              <a:rPr sz="1539" dirty="0">
                <a:solidFill>
                  <a:srgbClr val="FF0000"/>
                </a:solidFill>
                <a:latin typeface="Calibri"/>
                <a:cs typeface="Calibri"/>
              </a:rPr>
              <a:t>H</a:t>
            </a:r>
            <a:endParaRPr sz="1539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193311" y="2864599"/>
            <a:ext cx="143893" cy="247826"/>
          </a:xfrm>
          <a:prstGeom prst="rect">
            <a:avLst/>
          </a:prstGeom>
        </p:spPr>
        <p:txBody>
          <a:bodyPr vert="horz" wrap="square" lIns="0" tIns="10860" rIns="0" bIns="0" rtlCol="0">
            <a:spAutoFit/>
          </a:bodyPr>
          <a:lstStyle/>
          <a:p>
            <a:pPr marL="10860">
              <a:spcBef>
                <a:spcPts val="86"/>
              </a:spcBef>
            </a:pPr>
            <a:r>
              <a:rPr sz="1539" dirty="0">
                <a:solidFill>
                  <a:srgbClr val="FF0000"/>
                </a:solidFill>
                <a:latin typeface="Calibri"/>
                <a:cs typeface="Calibri"/>
              </a:rPr>
              <a:t>H</a:t>
            </a:r>
            <a:endParaRPr sz="1539">
              <a:latin typeface="Calibri"/>
              <a:cs typeface="Calibri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8F653D34-7F64-4B87-B39B-3DDB052C03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7866" y="4272890"/>
            <a:ext cx="5542626" cy="1456396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3175973" y="5075963"/>
            <a:ext cx="384982" cy="177691"/>
          </a:xfrm>
          <a:prstGeom prst="rect">
            <a:avLst/>
          </a:prstGeom>
        </p:spPr>
        <p:txBody>
          <a:bodyPr vert="horz" wrap="square" lIns="0" tIns="13032" rIns="0" bIns="0" rtlCol="0">
            <a:spAutoFit/>
          </a:bodyPr>
          <a:lstStyle/>
          <a:p>
            <a:pPr marL="10860">
              <a:spcBef>
                <a:spcPts val="103"/>
              </a:spcBef>
            </a:pPr>
            <a:r>
              <a:rPr sz="1069" spc="9" dirty="0">
                <a:latin typeface="Times New Roman"/>
                <a:cs typeface="Times New Roman"/>
              </a:rPr>
              <a:t>1 2</a:t>
            </a:r>
            <a:r>
              <a:rPr sz="1069" spc="47" dirty="0">
                <a:latin typeface="Times New Roman"/>
                <a:cs typeface="Times New Roman"/>
              </a:rPr>
              <a:t> </a:t>
            </a:r>
            <a:r>
              <a:rPr sz="1069" spc="9" dirty="0">
                <a:latin typeface="Times New Roman"/>
                <a:cs typeface="Times New Roman"/>
              </a:rPr>
              <a:t>3</a:t>
            </a:r>
            <a:endParaRPr sz="1069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789760" y="4743911"/>
            <a:ext cx="153667" cy="297090"/>
          </a:xfrm>
          <a:prstGeom prst="rect">
            <a:avLst/>
          </a:prstGeom>
        </p:spPr>
        <p:txBody>
          <a:bodyPr vert="horz" wrap="square" lIns="0" tIns="14118" rIns="0" bIns="0" rtlCol="0">
            <a:spAutoFit/>
          </a:bodyPr>
          <a:lstStyle/>
          <a:p>
            <a:pPr marL="10860">
              <a:spcBef>
                <a:spcPts val="111"/>
              </a:spcBef>
            </a:pPr>
            <a:r>
              <a:rPr sz="1838" i="1" spc="13" dirty="0">
                <a:latin typeface="Times New Roman"/>
                <a:cs typeface="Times New Roman"/>
              </a:rPr>
              <a:t>Y</a:t>
            </a:r>
            <a:endParaRPr sz="1838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686173" y="5239151"/>
            <a:ext cx="452856" cy="527217"/>
          </a:xfrm>
          <a:prstGeom prst="rect">
            <a:avLst/>
          </a:prstGeom>
        </p:spPr>
        <p:txBody>
          <a:bodyPr vert="horz" wrap="square" lIns="0" tIns="14118" rIns="0" bIns="0" rtlCol="0">
            <a:spAutoFit/>
          </a:bodyPr>
          <a:lstStyle/>
          <a:p>
            <a:pPr marL="10860">
              <a:lnSpc>
                <a:spcPts val="1954"/>
              </a:lnSpc>
              <a:spcBef>
                <a:spcPts val="111"/>
              </a:spcBef>
              <a:tabLst>
                <a:tab pos="350770" algn="l"/>
              </a:tabLst>
            </a:pPr>
            <a:r>
              <a:rPr sz="1838" spc="9" dirty="0">
                <a:latin typeface="Symbol"/>
                <a:cs typeface="Symbol"/>
              </a:rPr>
              <a:t></a:t>
            </a:r>
            <a:r>
              <a:rPr sz="1838" spc="9" dirty="0">
                <a:latin typeface="Times New Roman"/>
                <a:cs typeface="Times New Roman"/>
              </a:rPr>
              <a:t>	</a:t>
            </a:r>
            <a:r>
              <a:rPr sz="1838" spc="9" dirty="0">
                <a:latin typeface="Symbol"/>
                <a:cs typeface="Symbol"/>
              </a:rPr>
              <a:t></a:t>
            </a:r>
            <a:endParaRPr sz="1838">
              <a:latin typeface="Symbol"/>
              <a:cs typeface="Symbol"/>
            </a:endParaRPr>
          </a:p>
          <a:p>
            <a:pPr marL="103168">
              <a:lnSpc>
                <a:spcPts val="1954"/>
              </a:lnSpc>
            </a:pPr>
            <a:r>
              <a:rPr sz="1838" spc="13" dirty="0">
                <a:latin typeface="Times New Roman"/>
                <a:cs typeface="Times New Roman"/>
              </a:rPr>
              <a:t>1</a:t>
            </a:r>
            <a:endParaRPr sz="1838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686173" y="5012395"/>
            <a:ext cx="452856" cy="297154"/>
          </a:xfrm>
          <a:prstGeom prst="rect">
            <a:avLst/>
          </a:prstGeom>
        </p:spPr>
        <p:txBody>
          <a:bodyPr vert="horz" wrap="square" lIns="0" tIns="14118" rIns="0" bIns="0" rtlCol="0">
            <a:spAutoFit/>
          </a:bodyPr>
          <a:lstStyle/>
          <a:p>
            <a:pPr marL="10860">
              <a:spcBef>
                <a:spcPts val="111"/>
              </a:spcBef>
            </a:pPr>
            <a:r>
              <a:rPr sz="1838" spc="9" dirty="0">
                <a:latin typeface="Symbol"/>
                <a:cs typeface="Symbol"/>
              </a:rPr>
              <a:t></a:t>
            </a:r>
            <a:r>
              <a:rPr sz="1838" spc="9" dirty="0">
                <a:latin typeface="Times New Roman"/>
                <a:cs typeface="Times New Roman"/>
              </a:rPr>
              <a:t> </a:t>
            </a:r>
            <a:r>
              <a:rPr sz="2758" i="1" spc="19" baseline="-20671" dirty="0">
                <a:latin typeface="Times New Roman"/>
                <a:cs typeface="Times New Roman"/>
              </a:rPr>
              <a:t>Z</a:t>
            </a:r>
            <a:r>
              <a:rPr sz="2758" i="1" spc="-121" baseline="-20671" dirty="0">
                <a:latin typeface="Times New Roman"/>
                <a:cs typeface="Times New Roman"/>
              </a:rPr>
              <a:t> </a:t>
            </a:r>
            <a:r>
              <a:rPr sz="1838" spc="9" dirty="0">
                <a:latin typeface="Symbol"/>
                <a:cs typeface="Symbol"/>
              </a:rPr>
              <a:t></a:t>
            </a:r>
            <a:endParaRPr sz="1838">
              <a:latin typeface="Symbol"/>
              <a:cs typeface="Symbo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686173" y="4784997"/>
            <a:ext cx="452856" cy="297090"/>
          </a:xfrm>
          <a:prstGeom prst="rect">
            <a:avLst/>
          </a:prstGeom>
        </p:spPr>
        <p:txBody>
          <a:bodyPr vert="horz" wrap="square" lIns="0" tIns="14118" rIns="0" bIns="0" rtlCol="0">
            <a:spAutoFit/>
          </a:bodyPr>
          <a:lstStyle/>
          <a:p>
            <a:pPr marL="10860">
              <a:spcBef>
                <a:spcPts val="111"/>
              </a:spcBef>
              <a:tabLst>
                <a:tab pos="350770" algn="l"/>
              </a:tabLst>
            </a:pPr>
            <a:r>
              <a:rPr sz="1838" spc="9" dirty="0">
                <a:latin typeface="Symbol"/>
                <a:cs typeface="Symbol"/>
              </a:rPr>
              <a:t></a:t>
            </a:r>
            <a:r>
              <a:rPr sz="1838" spc="9" dirty="0">
                <a:latin typeface="Times New Roman"/>
                <a:cs typeface="Times New Roman"/>
              </a:rPr>
              <a:t>	</a:t>
            </a:r>
            <a:r>
              <a:rPr sz="1838" spc="9" dirty="0">
                <a:latin typeface="Symbol"/>
                <a:cs typeface="Symbol"/>
              </a:rPr>
              <a:t></a:t>
            </a:r>
            <a:endParaRPr sz="1838">
              <a:latin typeface="Symbol"/>
              <a:cs typeface="Symbo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686173" y="4557600"/>
            <a:ext cx="452856" cy="297090"/>
          </a:xfrm>
          <a:prstGeom prst="rect">
            <a:avLst/>
          </a:prstGeom>
        </p:spPr>
        <p:txBody>
          <a:bodyPr vert="horz" wrap="square" lIns="0" tIns="14118" rIns="0" bIns="0" rtlCol="0">
            <a:spAutoFit/>
          </a:bodyPr>
          <a:lstStyle/>
          <a:p>
            <a:pPr marL="10860">
              <a:spcBef>
                <a:spcPts val="111"/>
              </a:spcBef>
              <a:tabLst>
                <a:tab pos="350770" algn="l"/>
              </a:tabLst>
            </a:pPr>
            <a:r>
              <a:rPr sz="1838" spc="9" dirty="0">
                <a:latin typeface="Symbol"/>
                <a:cs typeface="Symbol"/>
              </a:rPr>
              <a:t></a:t>
            </a:r>
            <a:r>
              <a:rPr sz="1838" spc="9" dirty="0">
                <a:latin typeface="Times New Roman"/>
                <a:cs typeface="Times New Roman"/>
              </a:rPr>
              <a:t>	</a:t>
            </a:r>
            <a:r>
              <a:rPr sz="1838" spc="9" dirty="0">
                <a:latin typeface="Symbol"/>
                <a:cs typeface="Symbol"/>
              </a:rPr>
              <a:t></a:t>
            </a:r>
            <a:endParaRPr sz="1838">
              <a:latin typeface="Symbol"/>
              <a:cs typeface="Symbo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686173" y="4405781"/>
            <a:ext cx="452856" cy="297154"/>
          </a:xfrm>
          <a:prstGeom prst="rect">
            <a:avLst/>
          </a:prstGeom>
        </p:spPr>
        <p:txBody>
          <a:bodyPr vert="horz" wrap="square" lIns="0" tIns="14118" rIns="0" bIns="0" rtlCol="0">
            <a:spAutoFit/>
          </a:bodyPr>
          <a:lstStyle/>
          <a:p>
            <a:pPr marL="10860">
              <a:spcBef>
                <a:spcPts val="111"/>
              </a:spcBef>
            </a:pPr>
            <a:r>
              <a:rPr sz="1838" spc="9" dirty="0">
                <a:latin typeface="Symbol"/>
                <a:cs typeface="Symbol"/>
              </a:rPr>
              <a:t></a:t>
            </a:r>
            <a:r>
              <a:rPr sz="1838" spc="9" dirty="0">
                <a:latin typeface="Times New Roman"/>
                <a:cs typeface="Times New Roman"/>
              </a:rPr>
              <a:t> </a:t>
            </a:r>
            <a:r>
              <a:rPr sz="2758" i="1" spc="26" baseline="3875" dirty="0">
                <a:latin typeface="Times New Roman"/>
                <a:cs typeface="Times New Roman"/>
              </a:rPr>
              <a:t>X</a:t>
            </a:r>
            <a:r>
              <a:rPr sz="2758" i="1" spc="-282" baseline="3875" dirty="0">
                <a:latin typeface="Times New Roman"/>
                <a:cs typeface="Times New Roman"/>
              </a:rPr>
              <a:t> </a:t>
            </a:r>
            <a:r>
              <a:rPr sz="1838" spc="9" dirty="0">
                <a:latin typeface="Symbol"/>
                <a:cs typeface="Symbol"/>
              </a:rPr>
              <a:t></a:t>
            </a:r>
            <a:endParaRPr sz="1838">
              <a:latin typeface="Symbol"/>
              <a:cs typeface="Symbol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2719205" y="228986"/>
            <a:ext cx="4478062" cy="1365183"/>
          </a:xfrm>
          <a:prstGeom prst="rect">
            <a:avLst/>
          </a:prstGeom>
        </p:spPr>
        <p:txBody>
          <a:bodyPr vert="horz" wrap="square" lIns="0" tIns="10860" rIns="0" bIns="0" rtlCol="0" anchor="ctr">
            <a:spAutoFit/>
          </a:bodyPr>
          <a:lstStyle/>
          <a:p>
            <a:pPr marL="10860">
              <a:lnSpc>
                <a:spcPct val="100000"/>
              </a:lnSpc>
              <a:spcBef>
                <a:spcPts val="86"/>
              </a:spcBef>
            </a:pPr>
            <a:r>
              <a:rPr spc="-9" dirty="0">
                <a:solidFill>
                  <a:srgbClr val="878787"/>
                </a:solidFill>
              </a:rPr>
              <a:t>Homographies </a:t>
            </a:r>
            <a:r>
              <a:rPr dirty="0">
                <a:solidFill>
                  <a:srgbClr val="878787"/>
                </a:solidFill>
              </a:rPr>
              <a:t>in </a:t>
            </a:r>
            <a:r>
              <a:rPr lang="en-US" spc="-9" dirty="0">
                <a:solidFill>
                  <a:srgbClr val="878787"/>
                </a:solidFill>
              </a:rPr>
              <a:t>C</a:t>
            </a:r>
            <a:r>
              <a:rPr spc="-9" dirty="0">
                <a:solidFill>
                  <a:srgbClr val="878787"/>
                </a:solidFill>
              </a:rPr>
              <a:t>omputer</a:t>
            </a:r>
            <a:r>
              <a:rPr spc="-34" dirty="0">
                <a:solidFill>
                  <a:srgbClr val="878787"/>
                </a:solidFill>
              </a:rPr>
              <a:t> </a:t>
            </a:r>
            <a:r>
              <a:rPr dirty="0">
                <a:solidFill>
                  <a:srgbClr val="878787"/>
                </a:solidFill>
              </a:rPr>
              <a:t>vision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944270" y="1478026"/>
            <a:ext cx="3172164" cy="300404"/>
          </a:xfrm>
          <a:prstGeom prst="rect">
            <a:avLst/>
          </a:prstGeom>
        </p:spPr>
        <p:txBody>
          <a:bodyPr vert="horz" wrap="square" lIns="0" tIns="10860" rIns="0" bIns="0" rtlCol="0">
            <a:spAutoFit/>
          </a:bodyPr>
          <a:lstStyle/>
          <a:p>
            <a:pPr marL="10860">
              <a:spcBef>
                <a:spcPts val="86"/>
              </a:spcBef>
            </a:pPr>
            <a:r>
              <a:rPr sz="1881" spc="-13" dirty="0">
                <a:latin typeface="Calibri"/>
                <a:cs typeface="Calibri"/>
              </a:rPr>
              <a:t>Rotating </a:t>
            </a:r>
            <a:r>
              <a:rPr sz="1881" spc="-9" dirty="0">
                <a:latin typeface="Calibri"/>
                <a:cs typeface="Calibri"/>
              </a:rPr>
              <a:t>camera, arbitrary</a:t>
            </a:r>
            <a:r>
              <a:rPr sz="1881" spc="-60" dirty="0">
                <a:latin typeface="Calibri"/>
                <a:cs typeface="Calibri"/>
              </a:rPr>
              <a:t> </a:t>
            </a:r>
            <a:r>
              <a:rPr sz="1881" spc="-4" dirty="0">
                <a:latin typeface="Calibri"/>
                <a:cs typeface="Calibri"/>
              </a:rPr>
              <a:t>world</a:t>
            </a:r>
            <a:endParaRPr sz="1881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554985" y="5021163"/>
            <a:ext cx="142264" cy="185161"/>
          </a:xfrm>
          <a:custGeom>
            <a:avLst/>
            <a:gdLst/>
            <a:ahLst/>
            <a:cxnLst/>
            <a:rect l="l" t="t" r="r" b="b"/>
            <a:pathLst>
              <a:path w="166370" h="216535">
                <a:moveTo>
                  <a:pt x="166116" y="199644"/>
                </a:moveTo>
                <a:lnTo>
                  <a:pt x="23622" y="0"/>
                </a:lnTo>
                <a:lnTo>
                  <a:pt x="0" y="16764"/>
                </a:lnTo>
                <a:lnTo>
                  <a:pt x="143256" y="216408"/>
                </a:lnTo>
                <a:lnTo>
                  <a:pt x="166116" y="19964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14" name="object 14"/>
          <p:cNvSpPr/>
          <p:nvPr/>
        </p:nvSpPr>
        <p:spPr>
          <a:xfrm>
            <a:off x="3781738" y="5526146"/>
            <a:ext cx="142264" cy="185161"/>
          </a:xfrm>
          <a:custGeom>
            <a:avLst/>
            <a:gdLst/>
            <a:ahLst/>
            <a:cxnLst/>
            <a:rect l="l" t="t" r="r" b="b"/>
            <a:pathLst>
              <a:path w="166370" h="216535">
                <a:moveTo>
                  <a:pt x="166116" y="199644"/>
                </a:moveTo>
                <a:lnTo>
                  <a:pt x="23622" y="0"/>
                </a:lnTo>
                <a:lnTo>
                  <a:pt x="0" y="16764"/>
                </a:lnTo>
                <a:lnTo>
                  <a:pt x="143256" y="216408"/>
                </a:lnTo>
                <a:lnTo>
                  <a:pt x="166116" y="19964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15" name="object 15"/>
          <p:cNvSpPr txBox="1"/>
          <p:nvPr/>
        </p:nvSpPr>
        <p:spPr>
          <a:xfrm>
            <a:off x="944270" y="5431452"/>
            <a:ext cx="4115886" cy="679766"/>
          </a:xfrm>
          <a:prstGeom prst="rect">
            <a:avLst/>
          </a:prstGeom>
        </p:spPr>
        <p:txBody>
          <a:bodyPr vert="horz" wrap="square" lIns="0" tIns="95024" rIns="0" bIns="0" rtlCol="0">
            <a:spAutoFit/>
          </a:bodyPr>
          <a:lstStyle/>
          <a:p>
            <a:pPr marR="925252" algn="r">
              <a:spcBef>
                <a:spcPts val="748"/>
              </a:spcBef>
              <a:tabLst>
                <a:tab pos="339911" algn="l"/>
              </a:tabLst>
            </a:pPr>
            <a:r>
              <a:rPr sz="1838" spc="9" dirty="0">
                <a:latin typeface="Symbol"/>
                <a:cs typeface="Symbol"/>
              </a:rPr>
              <a:t></a:t>
            </a:r>
            <a:r>
              <a:rPr sz="1838" spc="9" dirty="0">
                <a:latin typeface="Times New Roman"/>
                <a:cs typeface="Times New Roman"/>
              </a:rPr>
              <a:t>	</a:t>
            </a:r>
            <a:r>
              <a:rPr sz="1838" spc="9" dirty="0">
                <a:latin typeface="Symbol"/>
                <a:cs typeface="Symbol"/>
              </a:rPr>
              <a:t></a:t>
            </a:r>
            <a:endParaRPr sz="1838">
              <a:latin typeface="Symbol"/>
              <a:cs typeface="Symbol"/>
            </a:endParaRPr>
          </a:p>
          <a:p>
            <a:pPr marL="10860">
              <a:spcBef>
                <a:spcPts val="530"/>
              </a:spcBef>
            </a:pPr>
            <a:r>
              <a:rPr sz="1539" spc="-4" dirty="0">
                <a:solidFill>
                  <a:srgbClr val="FF0000"/>
                </a:solidFill>
                <a:latin typeface="Calibri"/>
                <a:cs typeface="Calibri"/>
              </a:rPr>
              <a:t>What </a:t>
            </a:r>
            <a:r>
              <a:rPr sz="1539" dirty="0">
                <a:solidFill>
                  <a:srgbClr val="FF0000"/>
                </a:solidFill>
                <a:latin typeface="Calibri"/>
                <a:cs typeface="Calibri"/>
              </a:rPr>
              <a:t>happens </a:t>
            </a:r>
            <a:r>
              <a:rPr sz="1539" spc="-13" dirty="0">
                <a:solidFill>
                  <a:srgbClr val="FF0000"/>
                </a:solidFill>
                <a:latin typeface="Calibri"/>
                <a:cs typeface="Calibri"/>
              </a:rPr>
              <a:t>to </a:t>
            </a:r>
            <a:r>
              <a:rPr sz="1539" spc="-4" dirty="0">
                <a:solidFill>
                  <a:srgbClr val="FF0000"/>
                </a:solidFill>
                <a:latin typeface="Calibri"/>
                <a:cs typeface="Calibri"/>
              </a:rPr>
              <a:t>the P‐matrix, </a:t>
            </a:r>
            <a:r>
              <a:rPr sz="1539" dirty="0">
                <a:solidFill>
                  <a:srgbClr val="FF0000"/>
                </a:solidFill>
                <a:latin typeface="Calibri"/>
                <a:cs typeface="Calibri"/>
              </a:rPr>
              <a:t>if t is assumed</a:t>
            </a:r>
            <a:r>
              <a:rPr sz="1539" spc="-13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539" spc="-17" dirty="0">
                <a:solidFill>
                  <a:srgbClr val="FF0000"/>
                </a:solidFill>
                <a:latin typeface="Calibri"/>
                <a:cs typeface="Calibri"/>
              </a:rPr>
              <a:t>zero?</a:t>
            </a:r>
            <a:endParaRPr sz="1539">
              <a:latin typeface="Calibri"/>
              <a:cs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419011" y="1950807"/>
            <a:ext cx="2108309" cy="209752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17" name="object 17"/>
          <p:cNvSpPr/>
          <p:nvPr/>
        </p:nvSpPr>
        <p:spPr>
          <a:xfrm>
            <a:off x="4138160" y="2872215"/>
            <a:ext cx="4251633" cy="139310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18" name="object 18"/>
          <p:cNvSpPr/>
          <p:nvPr/>
        </p:nvSpPr>
        <p:spPr>
          <a:xfrm>
            <a:off x="5005369" y="1641656"/>
            <a:ext cx="2175483" cy="108436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19" name="object 19"/>
          <p:cNvSpPr txBox="1"/>
          <p:nvPr/>
        </p:nvSpPr>
        <p:spPr>
          <a:xfrm>
            <a:off x="4162461" y="4871624"/>
            <a:ext cx="1594227" cy="297090"/>
          </a:xfrm>
          <a:prstGeom prst="rect">
            <a:avLst/>
          </a:prstGeom>
        </p:spPr>
        <p:txBody>
          <a:bodyPr vert="horz" wrap="square" lIns="0" tIns="14118" rIns="0" bIns="0" rtlCol="0">
            <a:spAutoFit/>
          </a:bodyPr>
          <a:lstStyle/>
          <a:p>
            <a:pPr marL="10860">
              <a:spcBef>
                <a:spcPts val="111"/>
              </a:spcBef>
            </a:pPr>
            <a:r>
              <a:rPr sz="1838" spc="17" dirty="0">
                <a:latin typeface="Symbol"/>
                <a:cs typeface="Symbol"/>
              </a:rPr>
              <a:t></a:t>
            </a:r>
            <a:r>
              <a:rPr sz="1838" spc="-4" dirty="0">
                <a:latin typeface="Times New Roman"/>
                <a:cs typeface="Times New Roman"/>
              </a:rPr>
              <a:t> </a:t>
            </a:r>
            <a:r>
              <a:rPr sz="1838" i="1" spc="17" dirty="0">
                <a:latin typeface="Times New Roman"/>
                <a:cs typeface="Times New Roman"/>
              </a:rPr>
              <a:t>KRK</a:t>
            </a:r>
            <a:r>
              <a:rPr sz="1838" i="1" spc="-184" dirty="0">
                <a:latin typeface="Times New Roman"/>
                <a:cs typeface="Times New Roman"/>
              </a:rPr>
              <a:t> </a:t>
            </a:r>
            <a:r>
              <a:rPr sz="1603" spc="-32" baseline="42222" dirty="0">
                <a:latin typeface="Symbol"/>
                <a:cs typeface="Symbol"/>
              </a:rPr>
              <a:t></a:t>
            </a:r>
            <a:r>
              <a:rPr sz="1603" spc="-32" baseline="42222" dirty="0">
                <a:latin typeface="Times New Roman"/>
                <a:cs typeface="Times New Roman"/>
              </a:rPr>
              <a:t>1</a:t>
            </a:r>
            <a:r>
              <a:rPr sz="1603" spc="-257" baseline="42222" dirty="0">
                <a:latin typeface="Times New Roman"/>
                <a:cs typeface="Times New Roman"/>
              </a:rPr>
              <a:t> </a:t>
            </a:r>
            <a:r>
              <a:rPr sz="1838" i="1" spc="30" dirty="0">
                <a:latin typeface="Times New Roman"/>
                <a:cs typeface="Times New Roman"/>
              </a:rPr>
              <a:t>x</a:t>
            </a:r>
            <a:r>
              <a:rPr sz="1838" spc="30" dirty="0">
                <a:latin typeface="Times New Roman"/>
                <a:cs typeface="Times New Roman"/>
              </a:rPr>
              <a:t>'</a:t>
            </a:r>
            <a:r>
              <a:rPr sz="1838" spc="-282" dirty="0">
                <a:latin typeface="Times New Roman"/>
                <a:cs typeface="Times New Roman"/>
              </a:rPr>
              <a:t> </a:t>
            </a:r>
            <a:r>
              <a:rPr sz="1838" spc="13" dirty="0">
                <a:latin typeface="Symbol"/>
                <a:cs typeface="Symbol"/>
              </a:rPr>
              <a:t></a:t>
            </a:r>
            <a:r>
              <a:rPr sz="1838" spc="17" dirty="0">
                <a:latin typeface="Times New Roman"/>
                <a:cs typeface="Times New Roman"/>
              </a:rPr>
              <a:t> </a:t>
            </a:r>
            <a:r>
              <a:rPr sz="1838" i="1" spc="21" dirty="0">
                <a:latin typeface="Times New Roman"/>
                <a:cs typeface="Times New Roman"/>
              </a:rPr>
              <a:t>Hx</a:t>
            </a:r>
            <a:r>
              <a:rPr sz="1838" spc="21" dirty="0">
                <a:latin typeface="Times New Roman"/>
                <a:cs typeface="Times New Roman"/>
              </a:rPr>
              <a:t>'</a:t>
            </a:r>
            <a:endParaRPr sz="1838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859563" y="4846658"/>
            <a:ext cx="2857229" cy="389843"/>
          </a:xfrm>
          <a:prstGeom prst="rect">
            <a:avLst/>
          </a:prstGeom>
        </p:spPr>
        <p:txBody>
          <a:bodyPr vert="horz" wrap="square" lIns="0" tIns="14661" rIns="0" bIns="0" rtlCol="0">
            <a:spAutoFit/>
          </a:bodyPr>
          <a:lstStyle/>
          <a:p>
            <a:pPr marL="10860">
              <a:spcBef>
                <a:spcPts val="115"/>
              </a:spcBef>
              <a:tabLst>
                <a:tab pos="1817925" algn="l"/>
              </a:tabLst>
            </a:pPr>
            <a:r>
              <a:rPr sz="2437" spc="-141" dirty="0">
                <a:latin typeface="Symbol"/>
                <a:cs typeface="Symbol"/>
              </a:rPr>
              <a:t></a:t>
            </a:r>
            <a:r>
              <a:rPr sz="1838" i="1" spc="26" dirty="0">
                <a:latin typeface="Times New Roman"/>
                <a:cs typeface="Times New Roman"/>
              </a:rPr>
              <a:t>x</a:t>
            </a:r>
            <a:r>
              <a:rPr sz="1838" spc="4" dirty="0">
                <a:latin typeface="Times New Roman"/>
                <a:cs typeface="Times New Roman"/>
              </a:rPr>
              <a:t>,</a:t>
            </a:r>
            <a:r>
              <a:rPr sz="1838" spc="-51" dirty="0">
                <a:latin typeface="Times New Roman"/>
                <a:cs typeface="Times New Roman"/>
              </a:rPr>
              <a:t> </a:t>
            </a:r>
            <a:r>
              <a:rPr sz="1838" i="1" spc="60" dirty="0">
                <a:latin typeface="Times New Roman"/>
                <a:cs typeface="Times New Roman"/>
              </a:rPr>
              <a:t>y</a:t>
            </a:r>
            <a:r>
              <a:rPr sz="1838" spc="-171" dirty="0">
                <a:latin typeface="Times New Roman"/>
                <a:cs typeface="Times New Roman"/>
              </a:rPr>
              <a:t>,</a:t>
            </a:r>
            <a:r>
              <a:rPr sz="1838" spc="-77" dirty="0">
                <a:latin typeface="Times New Roman"/>
                <a:cs typeface="Times New Roman"/>
              </a:rPr>
              <a:t>1</a:t>
            </a:r>
            <a:r>
              <a:rPr sz="2437" spc="-325" dirty="0">
                <a:latin typeface="Symbol"/>
                <a:cs typeface="Symbol"/>
              </a:rPr>
              <a:t></a:t>
            </a:r>
            <a:r>
              <a:rPr sz="1603" i="1" spc="13" baseline="51111" dirty="0">
                <a:latin typeface="Times New Roman"/>
                <a:cs typeface="Times New Roman"/>
              </a:rPr>
              <a:t>T</a:t>
            </a:r>
            <a:r>
              <a:rPr sz="1603" i="1" baseline="51111" dirty="0">
                <a:latin typeface="Times New Roman"/>
                <a:cs typeface="Times New Roman"/>
              </a:rPr>
              <a:t>  </a:t>
            </a:r>
            <a:r>
              <a:rPr sz="1603" i="1" spc="-57" baseline="51111" dirty="0">
                <a:latin typeface="Times New Roman"/>
                <a:cs typeface="Times New Roman"/>
              </a:rPr>
              <a:t> </a:t>
            </a:r>
            <a:r>
              <a:rPr sz="1838" spc="17" dirty="0">
                <a:latin typeface="Symbol"/>
                <a:cs typeface="Symbol"/>
              </a:rPr>
              <a:t></a:t>
            </a:r>
            <a:r>
              <a:rPr sz="1838" spc="60" dirty="0">
                <a:latin typeface="Times New Roman"/>
                <a:cs typeface="Times New Roman"/>
              </a:rPr>
              <a:t> </a:t>
            </a:r>
            <a:r>
              <a:rPr sz="1838" i="1" spc="13" dirty="0">
                <a:latin typeface="Times New Roman"/>
                <a:cs typeface="Times New Roman"/>
              </a:rPr>
              <a:t>x</a:t>
            </a:r>
            <a:r>
              <a:rPr sz="1838" i="1" spc="-60" dirty="0">
                <a:latin typeface="Times New Roman"/>
                <a:cs typeface="Times New Roman"/>
              </a:rPr>
              <a:t> </a:t>
            </a:r>
            <a:r>
              <a:rPr sz="1838" spc="21" dirty="0">
                <a:latin typeface="Symbol"/>
                <a:cs typeface="Symbol"/>
              </a:rPr>
              <a:t></a:t>
            </a:r>
            <a:r>
              <a:rPr sz="1838" spc="17" dirty="0">
                <a:latin typeface="Times New Roman"/>
                <a:cs typeface="Times New Roman"/>
              </a:rPr>
              <a:t> </a:t>
            </a:r>
            <a:r>
              <a:rPr sz="1838" i="1" spc="17" dirty="0">
                <a:latin typeface="Times New Roman"/>
                <a:cs typeface="Times New Roman"/>
              </a:rPr>
              <a:t>PX</a:t>
            </a:r>
            <a:r>
              <a:rPr sz="1838" i="1" dirty="0">
                <a:latin typeface="Times New Roman"/>
                <a:cs typeface="Times New Roman"/>
              </a:rPr>
              <a:t>	</a:t>
            </a:r>
            <a:r>
              <a:rPr sz="2758" spc="19" baseline="1291" dirty="0">
                <a:latin typeface="Symbol"/>
                <a:cs typeface="Symbol"/>
              </a:rPr>
              <a:t></a:t>
            </a:r>
            <a:r>
              <a:rPr sz="2758" spc="38" baseline="1291" dirty="0">
                <a:latin typeface="Times New Roman"/>
                <a:cs typeface="Times New Roman"/>
              </a:rPr>
              <a:t> </a:t>
            </a:r>
            <a:r>
              <a:rPr sz="2758" i="1" spc="26" baseline="1291" dirty="0">
                <a:latin typeface="Times New Roman"/>
                <a:cs typeface="Times New Roman"/>
              </a:rPr>
              <a:t>K</a:t>
            </a:r>
            <a:r>
              <a:rPr sz="2758" i="1" spc="-371" baseline="1291" dirty="0">
                <a:latin typeface="Times New Roman"/>
                <a:cs typeface="Times New Roman"/>
              </a:rPr>
              <a:t> </a:t>
            </a:r>
            <a:r>
              <a:rPr sz="2437" spc="-235" dirty="0">
                <a:latin typeface="Symbol"/>
                <a:cs typeface="Symbol"/>
              </a:rPr>
              <a:t></a:t>
            </a:r>
            <a:r>
              <a:rPr sz="2758" i="1" spc="13" baseline="1291" dirty="0">
                <a:latin typeface="Times New Roman"/>
                <a:cs typeface="Times New Roman"/>
              </a:rPr>
              <a:t>r</a:t>
            </a:r>
            <a:r>
              <a:rPr sz="2758" i="1" spc="-263" baseline="1291" dirty="0">
                <a:latin typeface="Times New Roman"/>
                <a:cs typeface="Times New Roman"/>
              </a:rPr>
              <a:t> </a:t>
            </a:r>
            <a:r>
              <a:rPr sz="2758" i="1" spc="13" baseline="1291" dirty="0">
                <a:latin typeface="Times New Roman"/>
                <a:cs typeface="Times New Roman"/>
              </a:rPr>
              <a:t>r</a:t>
            </a:r>
            <a:r>
              <a:rPr sz="2758" i="1" spc="44" baseline="1291" dirty="0">
                <a:latin typeface="Times New Roman"/>
                <a:cs typeface="Times New Roman"/>
              </a:rPr>
              <a:t> </a:t>
            </a:r>
            <a:r>
              <a:rPr sz="2758" i="1" spc="13" baseline="1291" dirty="0">
                <a:latin typeface="Times New Roman"/>
                <a:cs typeface="Times New Roman"/>
              </a:rPr>
              <a:t>r</a:t>
            </a:r>
            <a:r>
              <a:rPr sz="2758" i="1" spc="-147" baseline="1291" dirty="0">
                <a:latin typeface="Times New Roman"/>
                <a:cs typeface="Times New Roman"/>
              </a:rPr>
              <a:t> </a:t>
            </a:r>
            <a:r>
              <a:rPr sz="2758" i="1" spc="6" baseline="1291" dirty="0">
                <a:latin typeface="Times New Roman"/>
                <a:cs typeface="Times New Roman"/>
              </a:rPr>
              <a:t>t</a:t>
            </a:r>
            <a:r>
              <a:rPr sz="2758" i="1" spc="-416" baseline="1291" dirty="0">
                <a:latin typeface="Times New Roman"/>
                <a:cs typeface="Times New Roman"/>
              </a:rPr>
              <a:t> </a:t>
            </a:r>
            <a:r>
              <a:rPr sz="2437" spc="-359" dirty="0">
                <a:latin typeface="Symbol"/>
                <a:cs typeface="Symbol"/>
              </a:rPr>
              <a:t></a:t>
            </a:r>
            <a:endParaRPr sz="2437">
              <a:latin typeface="Symbol"/>
              <a:cs typeface="Symbo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755" name="Rectangle 3">
            <a:extLst>
              <a:ext uri="{FF2B5EF4-FFF2-40B4-BE49-F238E27FC236}">
                <a16:creationId xmlns:a16="http://schemas.microsoft.com/office/drawing/2014/main" id="{5AC3521A-7CCB-487D-A88D-AB5560CF2E4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  <a:p>
            <a:endParaRPr lang="en-US" altLang="en-US"/>
          </a:p>
        </p:txBody>
      </p:sp>
      <p:graphicFrame>
        <p:nvGraphicFramePr>
          <p:cNvPr id="330756" name="Object 4">
            <a:extLst>
              <a:ext uri="{FF2B5EF4-FFF2-40B4-BE49-F238E27FC236}">
                <a16:creationId xmlns:a16="http://schemas.microsoft.com/office/drawing/2014/main" id="{5F04E482-7AA7-4E73-91BB-70552DE31C1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06790650"/>
              </p:ext>
            </p:extLst>
          </p:nvPr>
        </p:nvGraphicFramePr>
        <p:xfrm>
          <a:off x="744537" y="877094"/>
          <a:ext cx="3082925" cy="312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4" name="Photo Editor Photo" r:id="rId3" imgW="5106113" imgH="5172797" progId="MSPhotoEd.3">
                  <p:embed/>
                </p:oleObj>
              </mc:Choice>
              <mc:Fallback>
                <p:oleObj name="Photo Editor Photo" r:id="rId3" imgW="5106113" imgH="5172797" progId="MSPhotoEd.3">
                  <p:embed/>
                  <p:pic>
                    <p:nvPicPr>
                      <p:cNvPr id="330756" name="Object 4">
                        <a:extLst>
                          <a:ext uri="{FF2B5EF4-FFF2-40B4-BE49-F238E27FC236}">
                            <a16:creationId xmlns:a16="http://schemas.microsoft.com/office/drawing/2014/main" id="{5F04E482-7AA7-4E73-91BB-70552DE31C1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4537" y="877094"/>
                        <a:ext cx="3082925" cy="3124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0759" name="Object 7">
            <a:extLst>
              <a:ext uri="{FF2B5EF4-FFF2-40B4-BE49-F238E27FC236}">
                <a16:creationId xmlns:a16="http://schemas.microsoft.com/office/drawing/2014/main" id="{9B64EBCC-90D0-49A2-AC46-B21C47F0C7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22744081"/>
              </p:ext>
            </p:extLst>
          </p:nvPr>
        </p:nvGraphicFramePr>
        <p:xfrm>
          <a:off x="4065282" y="855664"/>
          <a:ext cx="3082925" cy="312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5" name="Photo Editor Photo" r:id="rId5" imgW="5106113" imgH="5172797" progId="MSPhotoEd.3">
                  <p:embed/>
                </p:oleObj>
              </mc:Choice>
              <mc:Fallback>
                <p:oleObj name="Photo Editor Photo" r:id="rId5" imgW="5106113" imgH="5172797" progId="MSPhotoEd.3">
                  <p:embed/>
                  <p:pic>
                    <p:nvPicPr>
                      <p:cNvPr id="330759" name="Object 7">
                        <a:extLst>
                          <a:ext uri="{FF2B5EF4-FFF2-40B4-BE49-F238E27FC236}">
                            <a16:creationId xmlns:a16="http://schemas.microsoft.com/office/drawing/2014/main" id="{9B64EBCC-90D0-49A2-AC46-B21C47F0C7F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65282" y="855664"/>
                        <a:ext cx="3082925" cy="3124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0765" name="Oval 13">
            <a:extLst>
              <a:ext uri="{FF2B5EF4-FFF2-40B4-BE49-F238E27FC236}">
                <a16:creationId xmlns:a16="http://schemas.microsoft.com/office/drawing/2014/main" id="{46184241-B229-45B8-8F1D-8A5C092AEB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6813" y="3895725"/>
            <a:ext cx="76200" cy="76200"/>
          </a:xfrm>
          <a:prstGeom prst="ellipse">
            <a:avLst/>
          </a:prstGeom>
          <a:solidFill>
            <a:srgbClr val="33CC33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0766" name="Oval 14">
            <a:extLst>
              <a:ext uri="{FF2B5EF4-FFF2-40B4-BE49-F238E27FC236}">
                <a16:creationId xmlns:a16="http://schemas.microsoft.com/office/drawing/2014/main" id="{ACD27B40-1CD8-4E12-850B-DAA72B5967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95488" y="3390900"/>
            <a:ext cx="76200" cy="76200"/>
          </a:xfrm>
          <a:prstGeom prst="ellipse">
            <a:avLst/>
          </a:prstGeom>
          <a:solidFill>
            <a:srgbClr val="0066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0767" name="Oval 15">
            <a:extLst>
              <a:ext uri="{FF2B5EF4-FFF2-40B4-BE49-F238E27FC236}">
                <a16:creationId xmlns:a16="http://schemas.microsoft.com/office/drawing/2014/main" id="{E4AC14BC-12BB-43F7-94C4-CC60EBAF99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38250" y="343852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0768" name="Oval 16">
            <a:extLst>
              <a:ext uri="{FF2B5EF4-FFF2-40B4-BE49-F238E27FC236}">
                <a16:creationId xmlns:a16="http://schemas.microsoft.com/office/drawing/2014/main" id="{A446AD02-3E10-429B-BA80-63F2F3DF51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9800" y="3819525"/>
            <a:ext cx="76200" cy="76200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0769" name="Oval 17">
            <a:extLst>
              <a:ext uri="{FF2B5EF4-FFF2-40B4-BE49-F238E27FC236}">
                <a16:creationId xmlns:a16="http://schemas.microsoft.com/office/drawing/2014/main" id="{BB490CA6-A705-4C23-8469-F767271579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19650" y="3917950"/>
            <a:ext cx="76200" cy="76200"/>
          </a:xfrm>
          <a:prstGeom prst="ellipse">
            <a:avLst/>
          </a:prstGeom>
          <a:solidFill>
            <a:srgbClr val="33CC33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0770" name="Oval 18">
            <a:extLst>
              <a:ext uri="{FF2B5EF4-FFF2-40B4-BE49-F238E27FC236}">
                <a16:creationId xmlns:a16="http://schemas.microsoft.com/office/drawing/2014/main" id="{82EA197B-6147-45DA-939A-1FB0BBF4EE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76913" y="3213100"/>
            <a:ext cx="76200" cy="76200"/>
          </a:xfrm>
          <a:prstGeom prst="ellipse">
            <a:avLst/>
          </a:prstGeom>
          <a:solidFill>
            <a:srgbClr val="0066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0771" name="Oval 19">
            <a:extLst>
              <a:ext uri="{FF2B5EF4-FFF2-40B4-BE49-F238E27FC236}">
                <a16:creationId xmlns:a16="http://schemas.microsoft.com/office/drawing/2014/main" id="{64AC453A-6108-4777-B078-97877274A1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29175" y="3213100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0772" name="Oval 20">
            <a:extLst>
              <a:ext uri="{FF2B5EF4-FFF2-40B4-BE49-F238E27FC236}">
                <a16:creationId xmlns:a16="http://schemas.microsoft.com/office/drawing/2014/main" id="{39F814DB-845F-4F43-B9D2-FC2FE3D98D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81675" y="3917950"/>
            <a:ext cx="76200" cy="76200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0773" name="Rectangle 21">
            <a:extLst>
              <a:ext uri="{FF2B5EF4-FFF2-40B4-BE49-F238E27FC236}">
                <a16:creationId xmlns:a16="http://schemas.microsoft.com/office/drawing/2014/main" id="{04404DAD-165E-46A4-AB71-082D9217AC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4114800"/>
            <a:ext cx="7772400" cy="2514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20000"/>
              </a:spcBef>
            </a:pPr>
            <a:r>
              <a:rPr lang="en-US" altLang="en-US">
                <a:latin typeface="Arial" panose="020B0604020202020204" pitchFamily="34" charset="0"/>
              </a:rPr>
              <a:t>To unwarp (rectify) an image</a:t>
            </a:r>
          </a:p>
          <a:p>
            <a:pPr lvl="1">
              <a:spcBef>
                <a:spcPct val="20000"/>
              </a:spcBef>
              <a:buFontTx/>
              <a:buChar char="•"/>
            </a:pPr>
            <a:r>
              <a:rPr lang="en-US" altLang="en-US" sz="2000">
                <a:latin typeface="Arial" panose="020B0604020202020204" pitchFamily="34" charset="0"/>
              </a:rPr>
              <a:t>solve for homography </a:t>
            </a:r>
            <a:r>
              <a:rPr lang="en-US" altLang="en-US" sz="2000" b="1">
                <a:latin typeface="Arial" panose="020B0604020202020204" pitchFamily="34" charset="0"/>
              </a:rPr>
              <a:t>H</a:t>
            </a:r>
            <a:r>
              <a:rPr lang="en-US" altLang="en-US" sz="2000">
                <a:latin typeface="Arial" panose="020B0604020202020204" pitchFamily="34" charset="0"/>
              </a:rPr>
              <a:t> given </a:t>
            </a:r>
            <a:r>
              <a:rPr lang="en-US" altLang="en-US" sz="2000" b="1">
                <a:latin typeface="Arial" panose="020B0604020202020204" pitchFamily="34" charset="0"/>
              </a:rPr>
              <a:t>p</a:t>
            </a:r>
            <a:r>
              <a:rPr lang="en-US" altLang="en-US" sz="2000">
                <a:latin typeface="Arial" panose="020B0604020202020204" pitchFamily="34" charset="0"/>
              </a:rPr>
              <a:t> and </a:t>
            </a:r>
            <a:r>
              <a:rPr lang="en-US" altLang="en-US" sz="2000" b="1">
                <a:latin typeface="Arial" panose="020B0604020202020204" pitchFamily="34" charset="0"/>
              </a:rPr>
              <a:t>p’</a:t>
            </a:r>
          </a:p>
          <a:p>
            <a:pPr lvl="1">
              <a:spcBef>
                <a:spcPct val="20000"/>
              </a:spcBef>
              <a:buFontTx/>
              <a:buChar char="•"/>
            </a:pPr>
            <a:r>
              <a:rPr lang="en-US" altLang="en-US" sz="2000">
                <a:latin typeface="Arial" panose="020B0604020202020204" pitchFamily="34" charset="0"/>
              </a:rPr>
              <a:t>solve equations of the form:  w</a:t>
            </a:r>
            <a:r>
              <a:rPr lang="en-US" altLang="en-US" sz="2000" b="1">
                <a:latin typeface="Arial" panose="020B0604020202020204" pitchFamily="34" charset="0"/>
              </a:rPr>
              <a:t>p’</a:t>
            </a:r>
            <a:r>
              <a:rPr lang="en-US" altLang="en-US" sz="2000">
                <a:latin typeface="Arial" panose="020B0604020202020204" pitchFamily="34" charset="0"/>
              </a:rPr>
              <a:t> = </a:t>
            </a:r>
            <a:r>
              <a:rPr lang="en-US" altLang="en-US" sz="2000" b="1">
                <a:latin typeface="Arial" panose="020B0604020202020204" pitchFamily="34" charset="0"/>
              </a:rPr>
              <a:t>Hp</a:t>
            </a:r>
          </a:p>
          <a:p>
            <a:pPr lvl="2">
              <a:spcBef>
                <a:spcPct val="20000"/>
              </a:spcBef>
              <a:buFontTx/>
              <a:buChar char="–"/>
            </a:pPr>
            <a:r>
              <a:rPr lang="en-US" altLang="en-US" sz="1800">
                <a:latin typeface="Arial" panose="020B0604020202020204" pitchFamily="34" charset="0"/>
              </a:rPr>
              <a:t>linear in unknowns:  w and coefficients of </a:t>
            </a:r>
            <a:r>
              <a:rPr lang="en-US" altLang="en-US" sz="1800" b="1">
                <a:latin typeface="Arial" panose="020B0604020202020204" pitchFamily="34" charset="0"/>
              </a:rPr>
              <a:t>H</a:t>
            </a:r>
          </a:p>
          <a:p>
            <a:pPr lvl="2">
              <a:spcBef>
                <a:spcPct val="20000"/>
              </a:spcBef>
              <a:buFontTx/>
              <a:buChar char="–"/>
            </a:pPr>
            <a:r>
              <a:rPr lang="en-US" altLang="en-US" sz="1800">
                <a:latin typeface="Arial" panose="020B0604020202020204" pitchFamily="34" charset="0"/>
              </a:rPr>
              <a:t>H is defined up to an arbitrary scale factor</a:t>
            </a:r>
          </a:p>
          <a:p>
            <a:pPr lvl="2">
              <a:spcBef>
                <a:spcPct val="20000"/>
              </a:spcBef>
              <a:buFontTx/>
              <a:buChar char="–"/>
            </a:pPr>
            <a:r>
              <a:rPr lang="en-US" altLang="en-US" sz="1800">
                <a:latin typeface="Arial" panose="020B0604020202020204" pitchFamily="34" charset="0"/>
              </a:rPr>
              <a:t>how many points are necessary to solve for </a:t>
            </a:r>
            <a:r>
              <a:rPr lang="en-US" altLang="en-US" sz="1800" b="1">
                <a:latin typeface="Arial" panose="020B0604020202020204" pitchFamily="34" charset="0"/>
              </a:rPr>
              <a:t>H</a:t>
            </a:r>
            <a:r>
              <a:rPr lang="en-US" altLang="en-US" sz="1800">
                <a:latin typeface="Arial" panose="020B0604020202020204" pitchFamily="34" charset="0"/>
              </a:rPr>
              <a:t>?</a:t>
            </a:r>
            <a:endParaRPr lang="en-US" altLang="en-US" sz="2800" b="1">
              <a:latin typeface="Arial" panose="020B0604020202020204" pitchFamily="34" charset="0"/>
            </a:endParaRPr>
          </a:p>
        </p:txBody>
      </p:sp>
      <p:sp>
        <p:nvSpPr>
          <p:cNvPr id="330774" name="Text Box 22">
            <a:extLst>
              <a:ext uri="{FF2B5EF4-FFF2-40B4-BE49-F238E27FC236}">
                <a16:creationId xmlns:a16="http://schemas.microsoft.com/office/drawing/2014/main" id="{A8E5B629-B9A2-45E0-B10F-FE97E9F257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74763" y="3336925"/>
            <a:ext cx="3397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000" b="1">
                <a:solidFill>
                  <a:srgbClr val="FF0000"/>
                </a:solidFill>
                <a:latin typeface="Arial" panose="020B0604020202020204" pitchFamily="34" charset="0"/>
              </a:rPr>
              <a:t>p</a:t>
            </a:r>
          </a:p>
        </p:txBody>
      </p:sp>
      <p:sp>
        <p:nvSpPr>
          <p:cNvPr id="330775" name="Text Box 23">
            <a:extLst>
              <a:ext uri="{FF2B5EF4-FFF2-40B4-BE49-F238E27FC236}">
                <a16:creationId xmlns:a16="http://schemas.microsoft.com/office/drawing/2014/main" id="{96DB6127-5FE7-47DC-B35F-9C32281DBA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56163" y="3124200"/>
            <a:ext cx="4095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000" b="1">
                <a:solidFill>
                  <a:srgbClr val="FF0000"/>
                </a:solidFill>
                <a:latin typeface="Arial" panose="020B0604020202020204" pitchFamily="34" charset="0"/>
              </a:rPr>
              <a:t>p’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858" name="Rectangle 2">
            <a:extLst>
              <a:ext uri="{FF2B5EF4-FFF2-40B4-BE49-F238E27FC236}">
                <a16:creationId xmlns:a16="http://schemas.microsoft.com/office/drawing/2014/main" id="{69ABC846-F18A-4594-B056-9E4A2F1ECF0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Solving for homographies</a:t>
            </a:r>
          </a:p>
        </p:txBody>
      </p:sp>
      <p:pic>
        <p:nvPicPr>
          <p:cNvPr id="377859" name="Picture 3" descr="Edittex">
            <a:extLst>
              <a:ext uri="{FF2B5EF4-FFF2-40B4-BE49-F238E27FC236}">
                <a16:creationId xmlns:a16="http://schemas.microsoft.com/office/drawing/2014/main" id="{FE845F58-246C-4E34-8554-21B6DC3F4B9F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1418" y="1326356"/>
            <a:ext cx="3687763" cy="868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77860" name="Picture 4" descr="Edittex">
            <a:extLst>
              <a:ext uri="{FF2B5EF4-FFF2-40B4-BE49-F238E27FC236}">
                <a16:creationId xmlns:a16="http://schemas.microsoft.com/office/drawing/2014/main" id="{D0C0F7CE-5845-477E-982B-726418C41F75}"/>
              </a:ext>
            </a:extLst>
          </p:cNvPr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1000" y="2357438"/>
            <a:ext cx="2768600" cy="1052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77861" name="Picture 5" descr="Edittex">
            <a:extLst>
              <a:ext uri="{FF2B5EF4-FFF2-40B4-BE49-F238E27FC236}">
                <a16:creationId xmlns:a16="http://schemas.microsoft.com/office/drawing/2014/main" id="{12CE2AD5-BCE0-4CE5-9326-ED913192F63C}"/>
              </a:ext>
            </a:extLst>
          </p:cNvPr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6625" y="3735388"/>
            <a:ext cx="4579938" cy="531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77862" name="Picture 6" descr="Edittex">
            <a:extLst>
              <a:ext uri="{FF2B5EF4-FFF2-40B4-BE49-F238E27FC236}">
                <a16:creationId xmlns:a16="http://schemas.microsoft.com/office/drawing/2014/main" id="{2ADFFD65-62E1-4FC4-BC80-FEC6D9920D3A}"/>
              </a:ext>
            </a:extLst>
          </p:cNvPr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5338" y="4572000"/>
            <a:ext cx="5173662" cy="2073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7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7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7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73380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7" y="75837"/>
            <a:ext cx="8982075" cy="5258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6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5486402"/>
            <a:ext cx="3600450" cy="981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373577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82" name="Rectangle 2">
            <a:extLst>
              <a:ext uri="{FF2B5EF4-FFF2-40B4-BE49-F238E27FC236}">
                <a16:creationId xmlns:a16="http://schemas.microsoft.com/office/drawing/2014/main" id="{DB730D17-F2A2-4025-A169-F803C201727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Solving for homographies</a:t>
            </a:r>
          </a:p>
        </p:txBody>
      </p:sp>
      <p:pic>
        <p:nvPicPr>
          <p:cNvPr id="378883" name="Picture 3" descr="Edittex">
            <a:extLst>
              <a:ext uri="{FF2B5EF4-FFF2-40B4-BE49-F238E27FC236}">
                <a16:creationId xmlns:a16="http://schemas.microsoft.com/office/drawing/2014/main" id="{E600DCB2-8BEC-42CA-B451-409910A86584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0675" y="1268413"/>
            <a:ext cx="5621338" cy="2073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78884" name="Text Box 4">
            <a:extLst>
              <a:ext uri="{FF2B5EF4-FFF2-40B4-BE49-F238E27FC236}">
                <a16:creationId xmlns:a16="http://schemas.microsoft.com/office/drawing/2014/main" id="{C6A26215-E626-4C70-B4B5-812DAB28B1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29000" y="3276600"/>
            <a:ext cx="4048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b="1">
                <a:latin typeface="Arial" panose="020B0604020202020204" pitchFamily="34" charset="0"/>
              </a:rPr>
              <a:t>A</a:t>
            </a:r>
          </a:p>
        </p:txBody>
      </p:sp>
      <p:sp>
        <p:nvSpPr>
          <p:cNvPr id="378885" name="Text Box 5">
            <a:extLst>
              <a:ext uri="{FF2B5EF4-FFF2-40B4-BE49-F238E27FC236}">
                <a16:creationId xmlns:a16="http://schemas.microsoft.com/office/drawing/2014/main" id="{C228C25C-C800-4679-8CB4-C1BE9F18AA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54713" y="3276600"/>
            <a:ext cx="3698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b="1">
                <a:latin typeface="Arial" panose="020B0604020202020204" pitchFamily="34" charset="0"/>
              </a:rPr>
              <a:t>h</a:t>
            </a:r>
          </a:p>
        </p:txBody>
      </p:sp>
      <p:sp>
        <p:nvSpPr>
          <p:cNvPr id="378886" name="Text Box 6">
            <a:extLst>
              <a:ext uri="{FF2B5EF4-FFF2-40B4-BE49-F238E27FC236}">
                <a16:creationId xmlns:a16="http://schemas.microsoft.com/office/drawing/2014/main" id="{2D8FE96A-EBBC-42FC-8A03-E45BBB9BCD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0" y="3276600"/>
            <a:ext cx="3540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b="1">
                <a:latin typeface="Arial" panose="020B0604020202020204" pitchFamily="34" charset="0"/>
              </a:rPr>
              <a:t>0</a:t>
            </a:r>
          </a:p>
        </p:txBody>
      </p:sp>
      <p:grpSp>
        <p:nvGrpSpPr>
          <p:cNvPr id="378887" name="Group 7">
            <a:extLst>
              <a:ext uri="{FF2B5EF4-FFF2-40B4-BE49-F238E27FC236}">
                <a16:creationId xmlns:a16="http://schemas.microsoft.com/office/drawing/2014/main" id="{168845D8-9894-4B66-81CB-4A82DB7695ED}"/>
              </a:ext>
            </a:extLst>
          </p:cNvPr>
          <p:cNvGrpSpPr>
            <a:grpSpLocks/>
          </p:cNvGrpSpPr>
          <p:nvPr/>
        </p:nvGrpSpPr>
        <p:grpSpPr bwMode="auto">
          <a:xfrm>
            <a:off x="685800" y="3962400"/>
            <a:ext cx="7848600" cy="1219200"/>
            <a:chOff x="432" y="2496"/>
            <a:chExt cx="4944" cy="768"/>
          </a:xfrm>
        </p:grpSpPr>
        <p:sp>
          <p:nvSpPr>
            <p:cNvPr id="378888" name="Rectangle 8">
              <a:extLst>
                <a:ext uri="{FF2B5EF4-FFF2-40B4-BE49-F238E27FC236}">
                  <a16:creationId xmlns:a16="http://schemas.microsoft.com/office/drawing/2014/main" id="{7A2E1AD4-A8AF-4852-83A3-C5C7C54152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2" y="2496"/>
              <a:ext cx="4944" cy="7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marL="342900" indent="-342900"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/>
                <a:t>Linear least squares</a:t>
              </a:r>
            </a:p>
            <a:p>
              <a:pPr lvl="1"/>
              <a:r>
                <a:rPr lang="en-US" altLang="en-US"/>
                <a:t>Since </a:t>
              </a:r>
              <a:r>
                <a:rPr lang="en-US" altLang="en-US" b="1"/>
                <a:t>h</a:t>
              </a:r>
              <a:r>
                <a:rPr lang="en-US" altLang="en-US"/>
                <a:t> is only defined up to scale, solve for unit vector </a:t>
              </a:r>
              <a:r>
                <a:rPr lang="en-US" altLang="en-US" b="1">
                  <a:cs typeface="Arial" panose="020B0604020202020204" pitchFamily="34" charset="0"/>
                </a:rPr>
                <a:t>ĥ</a:t>
              </a:r>
              <a:endParaRPr lang="en-US" altLang="en-US" b="1"/>
            </a:p>
            <a:p>
              <a:pPr lvl="1"/>
              <a:r>
                <a:rPr lang="en-US" altLang="en-US"/>
                <a:t>Minimize </a:t>
              </a:r>
            </a:p>
          </p:txBody>
        </p:sp>
        <p:pic>
          <p:nvPicPr>
            <p:cNvPr id="378889" name="Picture 9" descr="Edittex">
              <a:extLst>
                <a:ext uri="{FF2B5EF4-FFF2-40B4-BE49-F238E27FC236}">
                  <a16:creationId xmlns:a16="http://schemas.microsoft.com/office/drawing/2014/main" id="{967F8189-B98C-4D94-B363-29F9DE38EAD5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3"/>
              </p:custDataLst>
            </p:nvPr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6" y="3020"/>
              <a:ext cx="441" cy="19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378890" name="Picture 10" descr="Edittex">
            <a:extLst>
              <a:ext uri="{FF2B5EF4-FFF2-40B4-BE49-F238E27FC236}">
                <a16:creationId xmlns:a16="http://schemas.microsoft.com/office/drawing/2014/main" id="{ACE52924-E166-4DE4-879F-C49418418F5C}"/>
              </a:ext>
            </a:extLst>
          </p:cNvPr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5181600"/>
            <a:ext cx="3606800" cy="309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378891" name="Group 11">
            <a:extLst>
              <a:ext uri="{FF2B5EF4-FFF2-40B4-BE49-F238E27FC236}">
                <a16:creationId xmlns:a16="http://schemas.microsoft.com/office/drawing/2014/main" id="{FD59E0EA-CA62-4255-8D16-443687A802CF}"/>
              </a:ext>
            </a:extLst>
          </p:cNvPr>
          <p:cNvGrpSpPr>
            <a:grpSpLocks/>
          </p:cNvGrpSpPr>
          <p:nvPr/>
        </p:nvGrpSpPr>
        <p:grpSpPr bwMode="auto">
          <a:xfrm>
            <a:off x="3276600" y="3587750"/>
            <a:ext cx="3971925" cy="309563"/>
            <a:chOff x="2064" y="2260"/>
            <a:chExt cx="2502" cy="195"/>
          </a:xfrm>
        </p:grpSpPr>
        <p:sp>
          <p:nvSpPr>
            <p:cNvPr id="378892" name="Text Box 12">
              <a:extLst>
                <a:ext uri="{FF2B5EF4-FFF2-40B4-BE49-F238E27FC236}">
                  <a16:creationId xmlns:a16="http://schemas.microsoft.com/office/drawing/2014/main" id="{29A8FDCB-AE22-478B-8BF0-EF8269A55FA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64" y="2260"/>
              <a:ext cx="434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1400" b="1">
                  <a:latin typeface="Arial" panose="020B0604020202020204" pitchFamily="34" charset="0"/>
                </a:rPr>
                <a:t>2n </a:t>
              </a:r>
              <a:r>
                <a:rPr lang="en-US" altLang="en-US" sz="1400" b="1">
                  <a:latin typeface="Arial" panose="020B0604020202020204" pitchFamily="34" charset="0"/>
                  <a:cs typeface="Times New Roman" panose="02020603050405020304" pitchFamily="18" charset="0"/>
                </a:rPr>
                <a:t>× 9</a:t>
              </a:r>
              <a:endParaRPr lang="en-US" altLang="en-US" sz="1400" b="1">
                <a:latin typeface="Arial" panose="020B0604020202020204" pitchFamily="34" charset="0"/>
              </a:endParaRPr>
            </a:p>
          </p:txBody>
        </p:sp>
        <p:sp>
          <p:nvSpPr>
            <p:cNvPr id="378893" name="Text Box 13">
              <a:extLst>
                <a:ext uri="{FF2B5EF4-FFF2-40B4-BE49-F238E27FC236}">
                  <a16:creationId xmlns:a16="http://schemas.microsoft.com/office/drawing/2014/main" id="{EAEEE5B1-86A4-48A2-83F8-67411552B7E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78" y="2263"/>
              <a:ext cx="178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1400" b="1">
                  <a:latin typeface="Arial" panose="020B0604020202020204" pitchFamily="34" charset="0"/>
                  <a:cs typeface="Times New Roman" panose="02020603050405020304" pitchFamily="18" charset="0"/>
                </a:rPr>
                <a:t>9</a:t>
              </a:r>
              <a:endParaRPr lang="en-US" altLang="en-US" sz="1400" b="1">
                <a:latin typeface="Arial" panose="020B0604020202020204" pitchFamily="34" charset="0"/>
              </a:endParaRPr>
            </a:p>
          </p:txBody>
        </p:sp>
        <p:sp>
          <p:nvSpPr>
            <p:cNvPr id="378894" name="Text Box 14">
              <a:extLst>
                <a:ext uri="{FF2B5EF4-FFF2-40B4-BE49-F238E27FC236}">
                  <a16:creationId xmlns:a16="http://schemas.microsoft.com/office/drawing/2014/main" id="{46019C49-0443-4EC5-9FC8-9128C52DBCF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20" y="2263"/>
              <a:ext cx="246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1400" b="1">
                  <a:latin typeface="Arial" panose="020B0604020202020204" pitchFamily="34" charset="0"/>
                  <a:cs typeface="Times New Roman" panose="02020603050405020304" pitchFamily="18" charset="0"/>
                </a:rPr>
                <a:t>2n</a:t>
              </a:r>
              <a:endParaRPr lang="en-US" altLang="en-US" sz="1400" b="1">
                <a:latin typeface="Arial" panose="020B0604020202020204" pitchFamily="34" charset="0"/>
              </a:endParaRPr>
            </a:p>
          </p:txBody>
        </p:sp>
      </p:grpSp>
      <p:sp>
        <p:nvSpPr>
          <p:cNvPr id="378895" name="Rectangle 15">
            <a:extLst>
              <a:ext uri="{FF2B5EF4-FFF2-40B4-BE49-F238E27FC236}">
                <a16:creationId xmlns:a16="http://schemas.microsoft.com/office/drawing/2014/main" id="{54AD3C6A-7AA9-4E89-924B-309E5F8B38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5562600"/>
            <a:ext cx="784860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1"/>
            <a:r>
              <a:rPr lang="en-US" altLang="en-US"/>
              <a:t>Solution: </a:t>
            </a:r>
            <a:r>
              <a:rPr lang="en-US" altLang="en-US" b="1">
                <a:cs typeface="Arial" panose="020B0604020202020204" pitchFamily="34" charset="0"/>
              </a:rPr>
              <a:t>ĥ</a:t>
            </a:r>
            <a:r>
              <a:rPr lang="en-US" altLang="en-US"/>
              <a:t> = eigenvector of </a:t>
            </a:r>
            <a:r>
              <a:rPr lang="en-US" altLang="en-US" b="1"/>
              <a:t>A</a:t>
            </a:r>
            <a:r>
              <a:rPr lang="en-US" altLang="en-US" baseline="30000"/>
              <a:t>T</a:t>
            </a:r>
            <a:r>
              <a:rPr lang="en-US" altLang="en-US" b="1"/>
              <a:t>A</a:t>
            </a:r>
            <a:r>
              <a:rPr lang="en-US" altLang="en-US"/>
              <a:t> with smallest eigenvalue</a:t>
            </a:r>
          </a:p>
          <a:p>
            <a:pPr lvl="1"/>
            <a:r>
              <a:rPr lang="en-US" altLang="en-US"/>
              <a:t>Works with 4 or more points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8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8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8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88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88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8895" grpId="0" build="p" autoUpdateAnimBg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172517" y="228335"/>
            <a:ext cx="4442011" cy="1365183"/>
          </a:xfrm>
          <a:prstGeom prst="rect">
            <a:avLst/>
          </a:prstGeom>
        </p:spPr>
        <p:txBody>
          <a:bodyPr vert="horz" wrap="square" lIns="0" tIns="10860" rIns="0" bIns="0" rtlCol="0" anchor="ctr">
            <a:spAutoFit/>
          </a:bodyPr>
          <a:lstStyle/>
          <a:p>
            <a:pPr marL="10860">
              <a:lnSpc>
                <a:spcPct val="100000"/>
              </a:lnSpc>
              <a:spcBef>
                <a:spcPts val="86"/>
              </a:spcBef>
            </a:pPr>
            <a:r>
              <a:rPr spc="-4" dirty="0"/>
              <a:t>Inhomogeneous</a:t>
            </a:r>
            <a:r>
              <a:rPr spc="-60" dirty="0"/>
              <a:t> </a:t>
            </a:r>
            <a:r>
              <a:rPr dirty="0"/>
              <a:t>solution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xfrm>
            <a:off x="9174105" y="6793442"/>
            <a:ext cx="220345" cy="1968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b="0" i="0" kern="1200">
                <a:solidFill>
                  <a:srgbClr val="898989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400">
              <a:lnSpc>
                <a:spcPts val="1430"/>
              </a:lnSpc>
            </a:pPr>
            <a:fld id="{81D60167-4931-47E6-BA6A-407CBD079E47}" type="slidenum">
              <a:rPr lang="en-US" spc="-5" smtClean="0"/>
              <a:pPr marL="25400">
                <a:lnSpc>
                  <a:spcPts val="1430"/>
                </a:lnSpc>
              </a:pPr>
              <a:t>21</a:t>
            </a:fld>
            <a:endParaRPr spc="-4" dirty="0"/>
          </a:p>
        </p:txBody>
      </p:sp>
      <p:sp>
        <p:nvSpPr>
          <p:cNvPr id="4" name="object 4"/>
          <p:cNvSpPr txBox="1"/>
          <p:nvPr/>
        </p:nvSpPr>
        <p:spPr>
          <a:xfrm>
            <a:off x="1394533" y="2680994"/>
            <a:ext cx="103712" cy="268059"/>
          </a:xfrm>
          <a:prstGeom prst="rect">
            <a:avLst/>
          </a:prstGeom>
        </p:spPr>
        <p:txBody>
          <a:bodyPr vert="horz" wrap="square" lIns="0" tIns="11403" rIns="0" bIns="0" rtlCol="0">
            <a:spAutoFit/>
          </a:bodyPr>
          <a:lstStyle/>
          <a:p>
            <a:pPr marL="10860">
              <a:spcBef>
                <a:spcPts val="90"/>
              </a:spcBef>
            </a:pPr>
            <a:r>
              <a:rPr sz="1667" dirty="0">
                <a:latin typeface="Symbol"/>
                <a:cs typeface="Symbol"/>
              </a:rPr>
              <a:t></a:t>
            </a:r>
            <a:endParaRPr sz="1667">
              <a:latin typeface="Symbol"/>
              <a:cs typeface="Symbo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173299" y="3039993"/>
            <a:ext cx="1444904" cy="268059"/>
          </a:xfrm>
          <a:prstGeom prst="rect">
            <a:avLst/>
          </a:prstGeom>
        </p:spPr>
        <p:txBody>
          <a:bodyPr vert="horz" wrap="square" lIns="0" tIns="11403" rIns="0" bIns="0" rtlCol="0">
            <a:spAutoFit/>
          </a:bodyPr>
          <a:lstStyle/>
          <a:p>
            <a:pPr marL="10860">
              <a:spcBef>
                <a:spcPts val="90"/>
              </a:spcBef>
              <a:tabLst>
                <a:tab pos="161268" algn="l"/>
                <a:tab pos="684708" algn="l"/>
                <a:tab pos="1007244" algn="l"/>
                <a:tab pos="1158194" algn="l"/>
                <a:tab pos="1352041" algn="l"/>
              </a:tabLst>
            </a:pPr>
            <a:r>
              <a:rPr sz="983" i="1" spc="-4" dirty="0">
                <a:latin typeface="Times New Roman"/>
                <a:cs typeface="Times New Roman"/>
              </a:rPr>
              <a:t>i	i </a:t>
            </a:r>
            <a:r>
              <a:rPr sz="983" i="1" spc="60" dirty="0">
                <a:latin typeface="Times New Roman"/>
                <a:cs typeface="Times New Roman"/>
              </a:rPr>
              <a:t> </a:t>
            </a:r>
            <a:r>
              <a:rPr sz="1667" dirty="0">
                <a:latin typeface="Symbol"/>
                <a:cs typeface="Symbol"/>
              </a:rPr>
              <a:t></a:t>
            </a:r>
            <a:r>
              <a:rPr sz="1667" dirty="0">
                <a:latin typeface="Times New Roman"/>
                <a:cs typeface="Times New Roman"/>
              </a:rPr>
              <a:t>	</a:t>
            </a:r>
            <a:r>
              <a:rPr sz="1667" dirty="0">
                <a:latin typeface="Symbol"/>
                <a:cs typeface="Symbol"/>
              </a:rPr>
              <a:t></a:t>
            </a:r>
            <a:r>
              <a:rPr sz="1667" dirty="0">
                <a:latin typeface="Times New Roman"/>
                <a:cs typeface="Times New Roman"/>
              </a:rPr>
              <a:t>	</a:t>
            </a:r>
            <a:r>
              <a:rPr sz="983" i="1" spc="-4" dirty="0">
                <a:latin typeface="Times New Roman"/>
                <a:cs typeface="Times New Roman"/>
              </a:rPr>
              <a:t>i</a:t>
            </a:r>
            <a:r>
              <a:rPr sz="983" i="1" dirty="0">
                <a:latin typeface="Times New Roman"/>
                <a:cs typeface="Times New Roman"/>
              </a:rPr>
              <a:t>	</a:t>
            </a:r>
            <a:r>
              <a:rPr sz="983" i="1" spc="-4" dirty="0">
                <a:latin typeface="Times New Roman"/>
                <a:cs typeface="Times New Roman"/>
              </a:rPr>
              <a:t>i</a:t>
            </a:r>
            <a:r>
              <a:rPr sz="983" i="1" dirty="0">
                <a:latin typeface="Times New Roman"/>
                <a:cs typeface="Times New Roman"/>
              </a:rPr>
              <a:t>	</a:t>
            </a:r>
            <a:r>
              <a:rPr sz="1667" dirty="0">
                <a:latin typeface="Symbol"/>
                <a:cs typeface="Symbol"/>
              </a:rPr>
              <a:t></a:t>
            </a:r>
            <a:endParaRPr sz="1667">
              <a:latin typeface="Symbol"/>
              <a:cs typeface="Symbo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602501" y="3125835"/>
            <a:ext cx="206337" cy="161129"/>
          </a:xfrm>
          <a:prstGeom prst="rect">
            <a:avLst/>
          </a:prstGeom>
        </p:spPr>
        <p:txBody>
          <a:bodyPr vert="horz" wrap="square" lIns="0" tIns="9774" rIns="0" bIns="0" rtlCol="0">
            <a:spAutoFit/>
          </a:bodyPr>
          <a:lstStyle/>
          <a:p>
            <a:pPr marL="10860">
              <a:spcBef>
                <a:spcPts val="77"/>
              </a:spcBef>
              <a:tabLst>
                <a:tab pos="160182" algn="l"/>
              </a:tabLst>
            </a:pPr>
            <a:r>
              <a:rPr sz="983" i="1" spc="-4" dirty="0">
                <a:latin typeface="Times New Roman"/>
                <a:cs typeface="Times New Roman"/>
              </a:rPr>
              <a:t>i	i</a:t>
            </a:r>
            <a:endParaRPr sz="983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172517" y="3125835"/>
            <a:ext cx="849784" cy="161129"/>
          </a:xfrm>
          <a:prstGeom prst="rect">
            <a:avLst/>
          </a:prstGeom>
        </p:spPr>
        <p:txBody>
          <a:bodyPr vert="horz" wrap="square" lIns="0" tIns="9774" rIns="0" bIns="0" rtlCol="0">
            <a:spAutoFit/>
          </a:bodyPr>
          <a:lstStyle/>
          <a:p>
            <a:pPr marL="10860">
              <a:spcBef>
                <a:spcPts val="77"/>
              </a:spcBef>
              <a:tabLst>
                <a:tab pos="193847" algn="l"/>
                <a:tab pos="621179" algn="l"/>
                <a:tab pos="804166" algn="l"/>
              </a:tabLst>
            </a:pPr>
            <a:r>
              <a:rPr sz="983" i="1" spc="-4" dirty="0">
                <a:latin typeface="Times New Roman"/>
                <a:cs typeface="Times New Roman"/>
              </a:rPr>
              <a:t>i	i	i	i</a:t>
            </a:r>
            <a:endParaRPr sz="983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394534" y="3040014"/>
            <a:ext cx="426249" cy="268059"/>
          </a:xfrm>
          <a:prstGeom prst="rect">
            <a:avLst/>
          </a:prstGeom>
        </p:spPr>
        <p:txBody>
          <a:bodyPr vert="horz" wrap="square" lIns="0" tIns="11403" rIns="0" bIns="0" rtlCol="0">
            <a:spAutoFit/>
          </a:bodyPr>
          <a:lstStyle/>
          <a:p>
            <a:pPr marL="10860">
              <a:spcBef>
                <a:spcPts val="90"/>
              </a:spcBef>
              <a:tabLst>
                <a:tab pos="380634" algn="l"/>
              </a:tabLst>
            </a:pPr>
            <a:r>
              <a:rPr sz="1667" dirty="0">
                <a:latin typeface="Symbol"/>
                <a:cs typeface="Symbol"/>
              </a:rPr>
              <a:t></a:t>
            </a:r>
            <a:r>
              <a:rPr sz="1667" dirty="0">
                <a:latin typeface="Times New Roman"/>
                <a:cs typeface="Times New Roman"/>
              </a:rPr>
              <a:t> </a:t>
            </a:r>
            <a:r>
              <a:rPr sz="1667" spc="-4" dirty="0">
                <a:latin typeface="Times New Roman"/>
                <a:cs typeface="Times New Roman"/>
              </a:rPr>
              <a:t> </a:t>
            </a:r>
            <a:r>
              <a:rPr sz="983" i="1" spc="-4" dirty="0">
                <a:latin typeface="Times New Roman"/>
                <a:cs typeface="Times New Roman"/>
              </a:rPr>
              <a:t>i</a:t>
            </a:r>
            <a:r>
              <a:rPr sz="983" i="1" dirty="0">
                <a:latin typeface="Times New Roman"/>
                <a:cs typeface="Times New Roman"/>
              </a:rPr>
              <a:t>	</a:t>
            </a:r>
            <a:r>
              <a:rPr sz="983" i="1" spc="-4" dirty="0">
                <a:latin typeface="Times New Roman"/>
                <a:cs typeface="Times New Roman"/>
              </a:rPr>
              <a:t>i</a:t>
            </a:r>
            <a:endParaRPr sz="983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394533" y="2984574"/>
            <a:ext cx="1694138" cy="268123"/>
          </a:xfrm>
          <a:prstGeom prst="rect">
            <a:avLst/>
          </a:prstGeom>
        </p:spPr>
        <p:txBody>
          <a:bodyPr vert="horz" wrap="square" lIns="0" tIns="11403" rIns="0" bIns="0" rtlCol="0">
            <a:spAutoFit/>
          </a:bodyPr>
          <a:lstStyle/>
          <a:p>
            <a:pPr marL="10860">
              <a:spcBef>
                <a:spcPts val="90"/>
              </a:spcBef>
              <a:tabLst>
                <a:tab pos="693939" algn="l"/>
                <a:tab pos="1267878" algn="l"/>
              </a:tabLst>
            </a:pPr>
            <a:r>
              <a:rPr sz="2501" spc="83" baseline="25641" dirty="0">
                <a:latin typeface="Symbol"/>
                <a:cs typeface="Symbol"/>
              </a:rPr>
              <a:t></a:t>
            </a:r>
            <a:r>
              <a:rPr sz="1667" i="1" spc="56" dirty="0">
                <a:latin typeface="Times New Roman"/>
                <a:cs typeface="Times New Roman"/>
              </a:rPr>
              <a:t>x</a:t>
            </a:r>
            <a:r>
              <a:rPr sz="1667" i="1" spc="-34" dirty="0">
                <a:latin typeface="Times New Roman"/>
                <a:cs typeface="Times New Roman"/>
              </a:rPr>
              <a:t> </a:t>
            </a:r>
            <a:r>
              <a:rPr sz="1667" i="1" dirty="0">
                <a:latin typeface="Times New Roman"/>
                <a:cs typeface="Times New Roman"/>
              </a:rPr>
              <a:t>w</a:t>
            </a:r>
            <a:r>
              <a:rPr sz="1667" i="1" spc="-9" dirty="0">
                <a:latin typeface="Times New Roman"/>
                <a:cs typeface="Times New Roman"/>
              </a:rPr>
              <a:t> </a:t>
            </a:r>
            <a:r>
              <a:rPr sz="1667" dirty="0">
                <a:latin typeface="Times New Roman"/>
                <a:cs typeface="Times New Roman"/>
              </a:rPr>
              <a:t>'	</a:t>
            </a:r>
            <a:r>
              <a:rPr sz="1667" i="1" dirty="0">
                <a:latin typeface="Times New Roman"/>
                <a:cs typeface="Times New Roman"/>
              </a:rPr>
              <a:t>y</a:t>
            </a:r>
            <a:r>
              <a:rPr sz="1667" i="1" spc="-9" dirty="0">
                <a:latin typeface="Times New Roman"/>
                <a:cs typeface="Times New Roman"/>
              </a:rPr>
              <a:t> </a:t>
            </a:r>
            <a:r>
              <a:rPr sz="1667" i="1" dirty="0">
                <a:latin typeface="Times New Roman"/>
                <a:cs typeface="Times New Roman"/>
              </a:rPr>
              <a:t>w</a:t>
            </a:r>
            <a:r>
              <a:rPr sz="1667" i="1" spc="-4" dirty="0">
                <a:latin typeface="Times New Roman"/>
                <a:cs typeface="Times New Roman"/>
              </a:rPr>
              <a:t> </a:t>
            </a:r>
            <a:r>
              <a:rPr sz="1667" dirty="0">
                <a:latin typeface="Times New Roman"/>
                <a:cs typeface="Times New Roman"/>
              </a:rPr>
              <a:t>'	</a:t>
            </a:r>
            <a:r>
              <a:rPr sz="1667" i="1" dirty="0">
                <a:latin typeface="Times New Roman"/>
                <a:cs typeface="Times New Roman"/>
              </a:rPr>
              <a:t>w w</a:t>
            </a:r>
            <a:r>
              <a:rPr sz="1667" i="1" spc="-174" dirty="0">
                <a:latin typeface="Times New Roman"/>
                <a:cs typeface="Times New Roman"/>
              </a:rPr>
              <a:t> </a:t>
            </a:r>
            <a:r>
              <a:rPr sz="1667" dirty="0">
                <a:latin typeface="Times New Roman"/>
                <a:cs typeface="Times New Roman"/>
              </a:rPr>
              <a:t>'</a:t>
            </a:r>
            <a:endParaRPr sz="1667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616037" y="2602190"/>
            <a:ext cx="6002243" cy="653002"/>
          </a:xfrm>
          <a:prstGeom prst="rect">
            <a:avLst/>
          </a:prstGeom>
        </p:spPr>
        <p:txBody>
          <a:bodyPr vert="horz" wrap="square" lIns="0" tIns="74933" rIns="0" bIns="0" rtlCol="0">
            <a:spAutoFit/>
          </a:bodyPr>
          <a:lstStyle/>
          <a:p>
            <a:pPr marL="10860">
              <a:spcBef>
                <a:spcPts val="590"/>
              </a:spcBef>
              <a:tabLst>
                <a:tab pos="594572" algn="l"/>
                <a:tab pos="1195118" algn="l"/>
                <a:tab pos="1653943" algn="l"/>
                <a:tab pos="2383720" algn="l"/>
                <a:tab pos="3126527" algn="l"/>
                <a:tab pos="3898657" algn="l"/>
                <a:tab pos="4466623" algn="l"/>
                <a:tab pos="5242011" algn="l"/>
              </a:tabLst>
            </a:pPr>
            <a:r>
              <a:rPr sz="1667" dirty="0">
                <a:latin typeface="Times New Roman"/>
                <a:cs typeface="Times New Roman"/>
              </a:rPr>
              <a:t>0	0	0	</a:t>
            </a:r>
            <a:r>
              <a:rPr sz="1667" dirty="0">
                <a:latin typeface="Symbol"/>
                <a:cs typeface="Symbol"/>
              </a:rPr>
              <a:t></a:t>
            </a:r>
            <a:r>
              <a:rPr sz="1667" spc="-60" dirty="0">
                <a:latin typeface="Times New Roman"/>
                <a:cs typeface="Times New Roman"/>
              </a:rPr>
              <a:t> </a:t>
            </a:r>
            <a:r>
              <a:rPr sz="1667" i="1" spc="4" dirty="0">
                <a:latin typeface="Times New Roman"/>
                <a:cs typeface="Times New Roman"/>
              </a:rPr>
              <a:t>x</a:t>
            </a:r>
            <a:r>
              <a:rPr sz="1475" i="1" spc="6" baseline="-24154" dirty="0">
                <a:latin typeface="Times New Roman"/>
                <a:cs typeface="Times New Roman"/>
              </a:rPr>
              <a:t>i</a:t>
            </a:r>
            <a:r>
              <a:rPr sz="1667" i="1" spc="4" dirty="0">
                <a:latin typeface="Times New Roman"/>
                <a:cs typeface="Times New Roman"/>
              </a:rPr>
              <a:t>w</a:t>
            </a:r>
            <a:r>
              <a:rPr sz="1475" i="1" spc="6" baseline="-24154" dirty="0">
                <a:latin typeface="Times New Roman"/>
                <a:cs typeface="Times New Roman"/>
              </a:rPr>
              <a:t>i</a:t>
            </a:r>
            <a:r>
              <a:rPr sz="1475" i="1" spc="-44" baseline="-24154" dirty="0">
                <a:latin typeface="Times New Roman"/>
                <a:cs typeface="Times New Roman"/>
              </a:rPr>
              <a:t> </a:t>
            </a:r>
            <a:r>
              <a:rPr sz="1667" dirty="0">
                <a:latin typeface="Times New Roman"/>
                <a:cs typeface="Times New Roman"/>
              </a:rPr>
              <a:t>'	</a:t>
            </a:r>
            <a:r>
              <a:rPr sz="1667" dirty="0">
                <a:latin typeface="Symbol"/>
                <a:cs typeface="Symbol"/>
              </a:rPr>
              <a:t></a:t>
            </a:r>
            <a:r>
              <a:rPr sz="1667" spc="21" dirty="0">
                <a:latin typeface="Times New Roman"/>
                <a:cs typeface="Times New Roman"/>
              </a:rPr>
              <a:t> </a:t>
            </a:r>
            <a:r>
              <a:rPr sz="1667" i="1" spc="13" dirty="0">
                <a:latin typeface="Times New Roman"/>
                <a:cs typeface="Times New Roman"/>
              </a:rPr>
              <a:t>y</a:t>
            </a:r>
            <a:r>
              <a:rPr sz="1475" i="1" spc="19" baseline="-24154" dirty="0">
                <a:latin typeface="Times New Roman"/>
                <a:cs typeface="Times New Roman"/>
              </a:rPr>
              <a:t>i</a:t>
            </a:r>
            <a:r>
              <a:rPr sz="1667" i="1" spc="13" dirty="0">
                <a:latin typeface="Times New Roman"/>
                <a:cs typeface="Times New Roman"/>
              </a:rPr>
              <a:t>w</a:t>
            </a:r>
            <a:r>
              <a:rPr sz="1475" i="1" spc="19" baseline="-24154" dirty="0">
                <a:latin typeface="Times New Roman"/>
                <a:cs typeface="Times New Roman"/>
              </a:rPr>
              <a:t>i</a:t>
            </a:r>
            <a:r>
              <a:rPr sz="1475" i="1" spc="-44" baseline="-24154" dirty="0">
                <a:latin typeface="Times New Roman"/>
                <a:cs typeface="Times New Roman"/>
              </a:rPr>
              <a:t> </a:t>
            </a:r>
            <a:r>
              <a:rPr sz="1667" dirty="0">
                <a:latin typeface="Times New Roman"/>
                <a:cs typeface="Times New Roman"/>
              </a:rPr>
              <a:t>'	</a:t>
            </a:r>
            <a:r>
              <a:rPr sz="1667" dirty="0">
                <a:latin typeface="Symbol"/>
                <a:cs typeface="Symbol"/>
              </a:rPr>
              <a:t></a:t>
            </a:r>
            <a:r>
              <a:rPr sz="1667" spc="-115" dirty="0">
                <a:latin typeface="Times New Roman"/>
                <a:cs typeface="Times New Roman"/>
              </a:rPr>
              <a:t> </a:t>
            </a:r>
            <a:r>
              <a:rPr sz="1667" i="1" spc="-9" dirty="0">
                <a:latin typeface="Times New Roman"/>
                <a:cs typeface="Times New Roman"/>
              </a:rPr>
              <a:t>w</a:t>
            </a:r>
            <a:r>
              <a:rPr sz="1475" i="1" spc="-13" baseline="-24154" dirty="0">
                <a:latin typeface="Times New Roman"/>
                <a:cs typeface="Times New Roman"/>
              </a:rPr>
              <a:t>i</a:t>
            </a:r>
            <a:r>
              <a:rPr sz="1667" i="1" spc="-9" dirty="0">
                <a:latin typeface="Times New Roman"/>
                <a:cs typeface="Times New Roman"/>
              </a:rPr>
              <a:t>w</a:t>
            </a:r>
            <a:r>
              <a:rPr sz="1475" i="1" spc="-13" baseline="-24154" dirty="0">
                <a:latin typeface="Times New Roman"/>
                <a:cs typeface="Times New Roman"/>
              </a:rPr>
              <a:t>i</a:t>
            </a:r>
            <a:r>
              <a:rPr sz="1475" i="1" spc="-38" baseline="-24154" dirty="0">
                <a:latin typeface="Times New Roman"/>
                <a:cs typeface="Times New Roman"/>
              </a:rPr>
              <a:t> </a:t>
            </a:r>
            <a:r>
              <a:rPr sz="1667" dirty="0">
                <a:latin typeface="Times New Roman"/>
                <a:cs typeface="Times New Roman"/>
              </a:rPr>
              <a:t>'	</a:t>
            </a:r>
            <a:r>
              <a:rPr sz="1667" i="1" spc="-13" dirty="0">
                <a:latin typeface="Times New Roman"/>
                <a:cs typeface="Times New Roman"/>
              </a:rPr>
              <a:t>x</a:t>
            </a:r>
            <a:r>
              <a:rPr sz="1475" i="1" spc="-19" baseline="-24154" dirty="0">
                <a:latin typeface="Times New Roman"/>
                <a:cs typeface="Times New Roman"/>
              </a:rPr>
              <a:t>i</a:t>
            </a:r>
            <a:r>
              <a:rPr sz="1475" i="1" spc="38" baseline="-24154" dirty="0">
                <a:latin typeface="Times New Roman"/>
                <a:cs typeface="Times New Roman"/>
              </a:rPr>
              <a:t> </a:t>
            </a:r>
            <a:r>
              <a:rPr sz="1667" i="1" spc="-4" dirty="0">
                <a:latin typeface="Times New Roman"/>
                <a:cs typeface="Times New Roman"/>
              </a:rPr>
              <a:t>y</a:t>
            </a:r>
            <a:r>
              <a:rPr sz="1475" i="1" spc="-6" baseline="-24154" dirty="0">
                <a:latin typeface="Times New Roman"/>
                <a:cs typeface="Times New Roman"/>
              </a:rPr>
              <a:t>i</a:t>
            </a:r>
            <a:r>
              <a:rPr sz="1475" i="1" spc="-38" baseline="-24154" dirty="0">
                <a:latin typeface="Times New Roman"/>
                <a:cs typeface="Times New Roman"/>
              </a:rPr>
              <a:t> </a:t>
            </a:r>
            <a:r>
              <a:rPr sz="1667" dirty="0">
                <a:latin typeface="Times New Roman"/>
                <a:cs typeface="Times New Roman"/>
              </a:rPr>
              <a:t>'	</a:t>
            </a:r>
            <a:r>
              <a:rPr sz="1667" i="1" spc="-4" dirty="0">
                <a:latin typeface="Times New Roman"/>
                <a:cs typeface="Times New Roman"/>
              </a:rPr>
              <a:t>y</a:t>
            </a:r>
            <a:r>
              <a:rPr sz="1475" i="1" spc="-6" baseline="-24154" dirty="0">
                <a:latin typeface="Times New Roman"/>
                <a:cs typeface="Times New Roman"/>
              </a:rPr>
              <a:t>i</a:t>
            </a:r>
            <a:r>
              <a:rPr sz="1475" i="1" spc="44" baseline="-24154" dirty="0">
                <a:latin typeface="Times New Roman"/>
                <a:cs typeface="Times New Roman"/>
              </a:rPr>
              <a:t> </a:t>
            </a:r>
            <a:r>
              <a:rPr sz="1667" i="1" spc="-4" dirty="0">
                <a:latin typeface="Times New Roman"/>
                <a:cs typeface="Times New Roman"/>
              </a:rPr>
              <a:t>y</a:t>
            </a:r>
            <a:r>
              <a:rPr sz="1475" i="1" spc="-6" baseline="-24154" dirty="0">
                <a:latin typeface="Times New Roman"/>
                <a:cs typeface="Times New Roman"/>
              </a:rPr>
              <a:t>i</a:t>
            </a:r>
            <a:r>
              <a:rPr sz="1475" i="1" spc="-38" baseline="-24154" dirty="0">
                <a:latin typeface="Times New Roman"/>
                <a:cs typeface="Times New Roman"/>
              </a:rPr>
              <a:t> </a:t>
            </a:r>
            <a:r>
              <a:rPr sz="1667" spc="21" dirty="0">
                <a:latin typeface="Times New Roman"/>
                <a:cs typeface="Times New Roman"/>
              </a:rPr>
              <a:t>'</a:t>
            </a:r>
            <a:r>
              <a:rPr sz="2501" spc="32" baseline="-4273" dirty="0">
                <a:latin typeface="Symbol"/>
                <a:cs typeface="Symbol"/>
              </a:rPr>
              <a:t></a:t>
            </a:r>
            <a:r>
              <a:rPr sz="2501" spc="32" baseline="-5698" dirty="0">
                <a:latin typeface="Times New Roman"/>
                <a:cs typeface="Times New Roman"/>
              </a:rPr>
              <a:t>~	</a:t>
            </a:r>
            <a:r>
              <a:rPr sz="2501" spc="147" baseline="-4273" dirty="0">
                <a:latin typeface="Symbol"/>
                <a:cs typeface="Symbol"/>
              </a:rPr>
              <a:t></a:t>
            </a:r>
            <a:r>
              <a:rPr sz="1667" spc="97" dirty="0">
                <a:latin typeface="Symbol"/>
                <a:cs typeface="Symbol"/>
              </a:rPr>
              <a:t></a:t>
            </a:r>
            <a:r>
              <a:rPr sz="1667" spc="-150" dirty="0">
                <a:latin typeface="Times New Roman"/>
                <a:cs typeface="Times New Roman"/>
              </a:rPr>
              <a:t> </a:t>
            </a:r>
            <a:r>
              <a:rPr sz="1667" i="1" spc="-43" dirty="0">
                <a:latin typeface="Times New Roman"/>
                <a:cs typeface="Times New Roman"/>
              </a:rPr>
              <a:t>w</a:t>
            </a:r>
            <a:r>
              <a:rPr sz="1475" i="1" spc="-64" baseline="-24154" dirty="0">
                <a:latin typeface="Times New Roman"/>
                <a:cs typeface="Times New Roman"/>
              </a:rPr>
              <a:t>i </a:t>
            </a:r>
            <a:r>
              <a:rPr sz="1667" i="1" spc="-4" dirty="0">
                <a:latin typeface="Times New Roman"/>
                <a:cs typeface="Times New Roman"/>
              </a:rPr>
              <a:t>y</a:t>
            </a:r>
            <a:r>
              <a:rPr sz="1475" i="1" spc="-6" baseline="-24154" dirty="0">
                <a:latin typeface="Times New Roman"/>
                <a:cs typeface="Times New Roman"/>
              </a:rPr>
              <a:t>i </a:t>
            </a:r>
            <a:r>
              <a:rPr sz="1667" spc="43" dirty="0">
                <a:latin typeface="Times New Roman"/>
                <a:cs typeface="Times New Roman"/>
              </a:rPr>
              <a:t>'</a:t>
            </a:r>
            <a:r>
              <a:rPr sz="2501" spc="64" baseline="-4273" dirty="0">
                <a:latin typeface="Symbol"/>
                <a:cs typeface="Symbol"/>
              </a:rPr>
              <a:t></a:t>
            </a:r>
            <a:endParaRPr sz="2501" baseline="-4273">
              <a:latin typeface="Symbol"/>
              <a:cs typeface="Symbol"/>
            </a:endParaRPr>
          </a:p>
          <a:p>
            <a:pPr marL="1865708">
              <a:spcBef>
                <a:spcPts val="509"/>
              </a:spcBef>
              <a:tabLst>
                <a:tab pos="2601458" algn="l"/>
                <a:tab pos="3354582" algn="l"/>
                <a:tab pos="3905716" algn="l"/>
                <a:tab pos="4473139" algn="l"/>
                <a:tab pos="5433686" algn="l"/>
              </a:tabLst>
            </a:pPr>
            <a:r>
              <a:rPr sz="1667" dirty="0">
                <a:latin typeface="Times New Roman"/>
                <a:cs typeface="Times New Roman"/>
              </a:rPr>
              <a:t>0	0	0	</a:t>
            </a:r>
            <a:r>
              <a:rPr sz="1667" i="1" dirty="0">
                <a:latin typeface="Times New Roman"/>
                <a:cs typeface="Times New Roman"/>
              </a:rPr>
              <a:t>x</a:t>
            </a:r>
            <a:r>
              <a:rPr sz="1667" i="1" spc="17" dirty="0">
                <a:latin typeface="Times New Roman"/>
                <a:cs typeface="Times New Roman"/>
              </a:rPr>
              <a:t> </a:t>
            </a:r>
            <a:r>
              <a:rPr sz="1667" i="1" dirty="0">
                <a:latin typeface="Times New Roman"/>
                <a:cs typeface="Times New Roman"/>
              </a:rPr>
              <a:t>x</a:t>
            </a:r>
            <a:r>
              <a:rPr sz="1667" i="1" spc="51" dirty="0">
                <a:latin typeface="Times New Roman"/>
                <a:cs typeface="Times New Roman"/>
              </a:rPr>
              <a:t> </a:t>
            </a:r>
            <a:r>
              <a:rPr sz="1667" dirty="0">
                <a:latin typeface="Times New Roman"/>
                <a:cs typeface="Times New Roman"/>
              </a:rPr>
              <a:t>'	</a:t>
            </a:r>
            <a:r>
              <a:rPr sz="1667" i="1" dirty="0">
                <a:latin typeface="Times New Roman"/>
                <a:cs typeface="Times New Roman"/>
              </a:rPr>
              <a:t>y x </a:t>
            </a:r>
            <a:r>
              <a:rPr sz="1667" spc="47" dirty="0">
                <a:latin typeface="Times New Roman"/>
                <a:cs typeface="Times New Roman"/>
              </a:rPr>
              <a:t>'</a:t>
            </a:r>
            <a:r>
              <a:rPr sz="2501" spc="70" baseline="25641" dirty="0">
                <a:latin typeface="Symbol"/>
                <a:cs typeface="Symbol"/>
              </a:rPr>
              <a:t></a:t>
            </a:r>
            <a:r>
              <a:rPr sz="2501" spc="70" baseline="42735" dirty="0">
                <a:latin typeface="Times New Roman"/>
                <a:cs typeface="Times New Roman"/>
              </a:rPr>
              <a:t>h</a:t>
            </a:r>
            <a:r>
              <a:rPr sz="2501" spc="217" baseline="42735" dirty="0">
                <a:latin typeface="Times New Roman"/>
                <a:cs typeface="Times New Roman"/>
              </a:rPr>
              <a:t> </a:t>
            </a:r>
            <a:r>
              <a:rPr sz="2501" baseline="42735" dirty="0">
                <a:latin typeface="Symbol"/>
                <a:cs typeface="Symbol"/>
              </a:rPr>
              <a:t></a:t>
            </a:r>
            <a:r>
              <a:rPr sz="2501" spc="-128" baseline="42735" dirty="0">
                <a:latin typeface="Times New Roman"/>
                <a:cs typeface="Times New Roman"/>
              </a:rPr>
              <a:t> </a:t>
            </a:r>
            <a:r>
              <a:rPr sz="2501" baseline="44159" dirty="0">
                <a:latin typeface="Symbol"/>
                <a:cs typeface="Symbol"/>
              </a:rPr>
              <a:t></a:t>
            </a:r>
            <a:r>
              <a:rPr sz="2501" baseline="44159" dirty="0">
                <a:latin typeface="Times New Roman"/>
                <a:cs typeface="Times New Roman"/>
              </a:rPr>
              <a:t>	</a:t>
            </a:r>
            <a:r>
              <a:rPr sz="1667" i="1" dirty="0">
                <a:latin typeface="Times New Roman"/>
                <a:cs typeface="Times New Roman"/>
              </a:rPr>
              <a:t>w x </a:t>
            </a:r>
            <a:r>
              <a:rPr sz="1667" dirty="0">
                <a:latin typeface="Times New Roman"/>
                <a:cs typeface="Times New Roman"/>
              </a:rPr>
              <a:t>'</a:t>
            </a:r>
            <a:r>
              <a:rPr sz="1667" spc="252" dirty="0">
                <a:latin typeface="Times New Roman"/>
                <a:cs typeface="Times New Roman"/>
              </a:rPr>
              <a:t> </a:t>
            </a:r>
            <a:r>
              <a:rPr sz="2501" baseline="44159" dirty="0">
                <a:latin typeface="Symbol"/>
                <a:cs typeface="Symbol"/>
              </a:rPr>
              <a:t></a:t>
            </a:r>
            <a:endParaRPr sz="2501" baseline="44159">
              <a:latin typeface="Symbol"/>
              <a:cs typeface="Symbo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589346" y="1652001"/>
            <a:ext cx="5590112" cy="690589"/>
          </a:xfrm>
          <a:prstGeom prst="rect">
            <a:avLst/>
          </a:prstGeom>
        </p:spPr>
        <p:txBody>
          <a:bodyPr vert="horz" wrap="square" lIns="0" tIns="13032" rIns="0" bIns="0" rtlCol="0">
            <a:spAutoFit/>
          </a:bodyPr>
          <a:lstStyle/>
          <a:p>
            <a:pPr marL="10860" marR="4344">
              <a:lnSpc>
                <a:spcPct val="99300"/>
              </a:lnSpc>
              <a:spcBef>
                <a:spcPts val="103"/>
              </a:spcBef>
            </a:pPr>
            <a:r>
              <a:rPr sz="2052" spc="-4" dirty="0">
                <a:latin typeface="Calibri"/>
                <a:cs typeface="Calibri"/>
              </a:rPr>
              <a:t>Since </a:t>
            </a:r>
            <a:r>
              <a:rPr sz="2052" dirty="0">
                <a:latin typeface="Calibri"/>
                <a:cs typeface="Calibri"/>
              </a:rPr>
              <a:t>h </a:t>
            </a:r>
            <a:r>
              <a:rPr sz="2052" spc="-9" dirty="0">
                <a:latin typeface="Calibri"/>
                <a:cs typeface="Calibri"/>
              </a:rPr>
              <a:t>can </a:t>
            </a:r>
            <a:r>
              <a:rPr sz="2052" spc="-4" dirty="0">
                <a:latin typeface="Calibri"/>
                <a:cs typeface="Calibri"/>
              </a:rPr>
              <a:t>only be </a:t>
            </a:r>
            <a:r>
              <a:rPr sz="2052" spc="-9" dirty="0">
                <a:latin typeface="Calibri"/>
                <a:cs typeface="Calibri"/>
              </a:rPr>
              <a:t>computed </a:t>
            </a:r>
            <a:r>
              <a:rPr sz="2052" spc="-4" dirty="0">
                <a:latin typeface="Calibri"/>
                <a:cs typeface="Calibri"/>
              </a:rPr>
              <a:t>up </a:t>
            </a:r>
            <a:r>
              <a:rPr sz="2052" spc="-13" dirty="0">
                <a:latin typeface="Calibri"/>
                <a:cs typeface="Calibri"/>
              </a:rPr>
              <a:t>to </a:t>
            </a:r>
            <a:r>
              <a:rPr sz="2052" spc="-9" dirty="0">
                <a:latin typeface="Calibri"/>
                <a:cs typeface="Calibri"/>
              </a:rPr>
              <a:t>scale, </a:t>
            </a:r>
            <a:r>
              <a:rPr sz="2052" spc="-4" dirty="0">
                <a:latin typeface="Calibri"/>
                <a:cs typeface="Calibri"/>
              </a:rPr>
              <a:t>impose  </a:t>
            </a:r>
            <a:r>
              <a:rPr sz="2052" spc="-13" dirty="0">
                <a:latin typeface="Calibri"/>
                <a:cs typeface="Calibri"/>
              </a:rPr>
              <a:t>constraint </a:t>
            </a:r>
            <a:r>
              <a:rPr sz="2052" spc="-4" dirty="0">
                <a:latin typeface="Calibri"/>
                <a:cs typeface="Calibri"/>
              </a:rPr>
              <a:t>pick </a:t>
            </a:r>
            <a:r>
              <a:rPr sz="2394" spc="-4" dirty="0">
                <a:latin typeface="Calibri"/>
                <a:cs typeface="Calibri"/>
              </a:rPr>
              <a:t>h</a:t>
            </a:r>
            <a:r>
              <a:rPr sz="2052" spc="-6" baseline="-20833" dirty="0">
                <a:latin typeface="Calibri"/>
                <a:cs typeface="Calibri"/>
              </a:rPr>
              <a:t>j</a:t>
            </a:r>
            <a:r>
              <a:rPr sz="2052" spc="-4" dirty="0">
                <a:latin typeface="Calibri"/>
                <a:cs typeface="Calibri"/>
              </a:rPr>
              <a:t>=1, </a:t>
            </a:r>
            <a:r>
              <a:rPr sz="2052" spc="4" dirty="0">
                <a:latin typeface="Calibri"/>
                <a:cs typeface="Calibri"/>
              </a:rPr>
              <a:t>e.g. </a:t>
            </a:r>
            <a:r>
              <a:rPr sz="2394" spc="-4" dirty="0">
                <a:latin typeface="Calibri"/>
                <a:cs typeface="Calibri"/>
              </a:rPr>
              <a:t>h</a:t>
            </a:r>
            <a:r>
              <a:rPr sz="2052" spc="-6" baseline="-20833" dirty="0">
                <a:latin typeface="Calibri"/>
                <a:cs typeface="Calibri"/>
              </a:rPr>
              <a:t>9</a:t>
            </a:r>
            <a:r>
              <a:rPr sz="2052" spc="-4" dirty="0">
                <a:latin typeface="Calibri"/>
                <a:cs typeface="Calibri"/>
              </a:rPr>
              <a:t>=1, </a:t>
            </a:r>
            <a:r>
              <a:rPr sz="2052" dirty="0">
                <a:latin typeface="Calibri"/>
                <a:cs typeface="Calibri"/>
              </a:rPr>
              <a:t>and </a:t>
            </a:r>
            <a:r>
              <a:rPr sz="2052" spc="-9" dirty="0">
                <a:latin typeface="Calibri"/>
                <a:cs typeface="Calibri"/>
              </a:rPr>
              <a:t>solve </a:t>
            </a:r>
            <a:r>
              <a:rPr sz="2052" spc="-17" dirty="0">
                <a:latin typeface="Calibri"/>
                <a:cs typeface="Calibri"/>
              </a:rPr>
              <a:t>for</a:t>
            </a:r>
            <a:r>
              <a:rPr sz="2052" spc="-26" dirty="0">
                <a:latin typeface="Calibri"/>
                <a:cs typeface="Calibri"/>
              </a:rPr>
              <a:t> </a:t>
            </a:r>
            <a:r>
              <a:rPr sz="2052" spc="-9" dirty="0">
                <a:latin typeface="Calibri"/>
                <a:cs typeface="Calibri"/>
              </a:rPr>
              <a:t>8‐vector</a:t>
            </a:r>
            <a:endParaRPr sz="2052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587977" y="3558557"/>
            <a:ext cx="3528367" cy="1418367"/>
          </a:xfrm>
          <a:prstGeom prst="rect">
            <a:avLst/>
          </a:prstGeom>
        </p:spPr>
        <p:txBody>
          <a:bodyPr vert="horz" wrap="square" lIns="0" tIns="10317" rIns="0" bIns="0" rtlCol="0">
            <a:spAutoFit/>
          </a:bodyPr>
          <a:lstStyle/>
          <a:p>
            <a:pPr marL="10860">
              <a:spcBef>
                <a:spcPts val="81"/>
              </a:spcBef>
            </a:pPr>
            <a:r>
              <a:rPr sz="1710" spc="-4" dirty="0">
                <a:latin typeface="Calibri"/>
                <a:cs typeface="Calibri"/>
              </a:rPr>
              <a:t>Can be </a:t>
            </a:r>
            <a:r>
              <a:rPr sz="1710" spc="-9" dirty="0">
                <a:latin typeface="Calibri"/>
                <a:cs typeface="Calibri"/>
              </a:rPr>
              <a:t>solved </a:t>
            </a:r>
            <a:r>
              <a:rPr sz="1710" spc="-4" dirty="0">
                <a:latin typeface="Calibri"/>
                <a:cs typeface="Calibri"/>
              </a:rPr>
              <a:t>using linear</a:t>
            </a:r>
            <a:r>
              <a:rPr sz="1710" dirty="0">
                <a:latin typeface="Calibri"/>
                <a:cs typeface="Calibri"/>
              </a:rPr>
              <a:t> </a:t>
            </a:r>
            <a:r>
              <a:rPr sz="1710" spc="-4" dirty="0">
                <a:latin typeface="Calibri"/>
                <a:cs typeface="Calibri"/>
              </a:rPr>
              <a:t>least‐squares</a:t>
            </a:r>
            <a:endParaRPr sz="1710">
              <a:latin typeface="Calibri"/>
              <a:cs typeface="Calibri"/>
            </a:endParaRPr>
          </a:p>
          <a:p>
            <a:pPr>
              <a:spcBef>
                <a:spcPts val="17"/>
              </a:spcBef>
            </a:pPr>
            <a:endParaRPr sz="2309">
              <a:latin typeface="Times New Roman"/>
              <a:cs typeface="Times New Roman"/>
            </a:endParaRPr>
          </a:p>
          <a:p>
            <a:pPr marL="10860" marR="415928" indent="-543">
              <a:spcBef>
                <a:spcPts val="4"/>
              </a:spcBef>
            </a:pPr>
            <a:r>
              <a:rPr sz="1710" spc="-30" dirty="0">
                <a:latin typeface="Calibri"/>
                <a:cs typeface="Calibri"/>
              </a:rPr>
              <a:t>However, </a:t>
            </a:r>
            <a:r>
              <a:rPr sz="1710" spc="-4" dirty="0">
                <a:latin typeface="Calibri"/>
                <a:cs typeface="Calibri"/>
              </a:rPr>
              <a:t>if </a:t>
            </a:r>
            <a:r>
              <a:rPr sz="1710" dirty="0">
                <a:latin typeface="Calibri"/>
                <a:cs typeface="Calibri"/>
              </a:rPr>
              <a:t>h</a:t>
            </a:r>
            <a:r>
              <a:rPr sz="1667" baseline="-21367" dirty="0">
                <a:latin typeface="Calibri"/>
                <a:cs typeface="Calibri"/>
              </a:rPr>
              <a:t>9</a:t>
            </a:r>
            <a:r>
              <a:rPr sz="1710" dirty="0">
                <a:latin typeface="Calibri"/>
                <a:cs typeface="Calibri"/>
              </a:rPr>
              <a:t>=0 </a:t>
            </a:r>
            <a:r>
              <a:rPr sz="1710" spc="-4" dirty="0">
                <a:latin typeface="Calibri"/>
                <a:cs typeface="Calibri"/>
              </a:rPr>
              <a:t>this </a:t>
            </a:r>
            <a:r>
              <a:rPr sz="1710" spc="-9" dirty="0">
                <a:latin typeface="Calibri"/>
                <a:cs typeface="Calibri"/>
              </a:rPr>
              <a:t>approach </a:t>
            </a:r>
            <a:r>
              <a:rPr sz="1710" spc="-13" dirty="0">
                <a:latin typeface="Calibri"/>
                <a:cs typeface="Calibri"/>
              </a:rPr>
              <a:t>fails  </a:t>
            </a:r>
            <a:r>
              <a:rPr sz="1710" spc="-4" dirty="0">
                <a:latin typeface="Calibri"/>
                <a:cs typeface="Calibri"/>
              </a:rPr>
              <a:t>Also poor </a:t>
            </a:r>
            <a:r>
              <a:rPr sz="1710" spc="-9" dirty="0">
                <a:latin typeface="Calibri"/>
                <a:cs typeface="Calibri"/>
              </a:rPr>
              <a:t>results </a:t>
            </a:r>
            <a:r>
              <a:rPr sz="1710" spc="-4" dirty="0">
                <a:latin typeface="Calibri"/>
                <a:cs typeface="Calibri"/>
              </a:rPr>
              <a:t>if </a:t>
            </a:r>
            <a:r>
              <a:rPr sz="1710" spc="4" dirty="0">
                <a:latin typeface="Calibri"/>
                <a:cs typeface="Calibri"/>
              </a:rPr>
              <a:t>h</a:t>
            </a:r>
            <a:r>
              <a:rPr sz="1667" spc="6" baseline="-21367" dirty="0">
                <a:latin typeface="Calibri"/>
                <a:cs typeface="Calibri"/>
              </a:rPr>
              <a:t>9 </a:t>
            </a:r>
            <a:r>
              <a:rPr sz="1710" spc="-4" dirty="0">
                <a:latin typeface="Calibri"/>
                <a:cs typeface="Calibri"/>
              </a:rPr>
              <a:t>close </a:t>
            </a:r>
            <a:r>
              <a:rPr sz="1710" spc="-13" dirty="0">
                <a:latin typeface="Calibri"/>
                <a:cs typeface="Calibri"/>
              </a:rPr>
              <a:t>to </a:t>
            </a:r>
            <a:r>
              <a:rPr sz="1710" spc="-21" dirty="0">
                <a:latin typeface="Calibri"/>
                <a:cs typeface="Calibri"/>
              </a:rPr>
              <a:t>zero  </a:t>
            </a:r>
            <a:r>
              <a:rPr sz="1710" spc="-13" dirty="0">
                <a:latin typeface="Calibri"/>
                <a:cs typeface="Calibri"/>
              </a:rPr>
              <a:t>Therefore, </a:t>
            </a:r>
            <a:r>
              <a:rPr sz="1710" spc="-4" dirty="0">
                <a:latin typeface="Calibri"/>
                <a:cs typeface="Calibri"/>
              </a:rPr>
              <a:t>not</a:t>
            </a:r>
            <a:r>
              <a:rPr sz="1710" spc="17" dirty="0">
                <a:latin typeface="Calibri"/>
                <a:cs typeface="Calibri"/>
              </a:rPr>
              <a:t> </a:t>
            </a:r>
            <a:r>
              <a:rPr sz="1710" spc="-9" dirty="0">
                <a:latin typeface="Calibri"/>
                <a:cs typeface="Calibri"/>
              </a:rPr>
              <a:t>recommended</a:t>
            </a:r>
            <a:endParaRPr sz="171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92113" y="0"/>
            <a:ext cx="5303189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Feature</a:t>
            </a:r>
            <a:r>
              <a:rPr spc="-65" dirty="0"/>
              <a:t> </a:t>
            </a:r>
            <a:r>
              <a:rPr spc="-5" dirty="0"/>
              <a:t>matching</a:t>
            </a:r>
          </a:p>
        </p:txBody>
      </p:sp>
      <p:sp>
        <p:nvSpPr>
          <p:cNvPr id="3" name="object 3"/>
          <p:cNvSpPr/>
          <p:nvPr/>
        </p:nvSpPr>
        <p:spPr>
          <a:xfrm>
            <a:off x="685800" y="609601"/>
            <a:ext cx="3662362" cy="289718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611687" y="609601"/>
            <a:ext cx="3721098" cy="290353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66799" y="3962400"/>
            <a:ext cx="2898773" cy="284003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029200" y="3962400"/>
            <a:ext cx="2949573" cy="281463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229098" y="5410288"/>
            <a:ext cx="605155" cy="1905"/>
          </a:xfrm>
          <a:custGeom>
            <a:avLst/>
            <a:gdLst/>
            <a:ahLst/>
            <a:cxnLst/>
            <a:rect l="l" t="t" r="r" b="b"/>
            <a:pathLst>
              <a:path w="605154" h="1904">
                <a:moveTo>
                  <a:pt x="0" y="0"/>
                </a:moveTo>
                <a:lnTo>
                  <a:pt x="604837" y="1409"/>
                </a:lnTo>
              </a:path>
            </a:pathLst>
          </a:custGeom>
          <a:ln w="38099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190998" y="5353316"/>
            <a:ext cx="114935" cy="114300"/>
          </a:xfrm>
          <a:custGeom>
            <a:avLst/>
            <a:gdLst/>
            <a:ahLst/>
            <a:cxnLst/>
            <a:rect l="l" t="t" r="r" b="b"/>
            <a:pathLst>
              <a:path w="114935" h="114300">
                <a:moveTo>
                  <a:pt x="114433" y="0"/>
                </a:moveTo>
                <a:lnTo>
                  <a:pt x="0" y="56883"/>
                </a:lnTo>
                <a:lnTo>
                  <a:pt x="114166" y="114299"/>
                </a:lnTo>
                <a:lnTo>
                  <a:pt x="114433" y="0"/>
                </a:lnTo>
                <a:close/>
              </a:path>
            </a:pathLst>
          </a:custGeom>
          <a:solidFill>
            <a:srgbClr val="FF26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757604" y="5354370"/>
            <a:ext cx="114935" cy="114300"/>
          </a:xfrm>
          <a:custGeom>
            <a:avLst/>
            <a:gdLst/>
            <a:ahLst/>
            <a:cxnLst/>
            <a:rect l="l" t="t" r="r" b="b"/>
            <a:pathLst>
              <a:path w="114935" h="114300">
                <a:moveTo>
                  <a:pt x="265" y="0"/>
                </a:moveTo>
                <a:lnTo>
                  <a:pt x="0" y="114300"/>
                </a:lnTo>
                <a:lnTo>
                  <a:pt x="114432" y="57416"/>
                </a:lnTo>
                <a:lnTo>
                  <a:pt x="265" y="0"/>
                </a:lnTo>
                <a:close/>
              </a:path>
            </a:pathLst>
          </a:custGeom>
          <a:solidFill>
            <a:srgbClr val="FF26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4373562" y="4756150"/>
            <a:ext cx="2286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FF0000"/>
                </a:solidFill>
                <a:latin typeface="Times New Roman"/>
                <a:cs typeface="Times New Roman"/>
              </a:rPr>
              <a:t>?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33399" y="3683000"/>
            <a:ext cx="363727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Times New Roman"/>
                <a:cs typeface="Times New Roman"/>
              </a:rPr>
              <a:t>descriptors </a:t>
            </a:r>
            <a:r>
              <a:rPr sz="1800" dirty="0">
                <a:latin typeface="Times New Roman"/>
                <a:cs typeface="Times New Roman"/>
              </a:rPr>
              <a:t>for </a:t>
            </a:r>
            <a:r>
              <a:rPr sz="1800" spc="-5" dirty="0">
                <a:latin typeface="Times New Roman"/>
                <a:cs typeface="Times New Roman"/>
              </a:rPr>
              <a:t>left image feature points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633912" y="3683000"/>
            <a:ext cx="376427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Times New Roman"/>
                <a:cs typeface="Times New Roman"/>
              </a:rPr>
              <a:t>descriptors </a:t>
            </a:r>
            <a:r>
              <a:rPr sz="1800" dirty="0">
                <a:latin typeface="Times New Roman"/>
                <a:cs typeface="Times New Roman"/>
              </a:rPr>
              <a:t>for </a:t>
            </a:r>
            <a:r>
              <a:rPr sz="1800" spc="-5" dirty="0">
                <a:latin typeface="Times New Roman"/>
                <a:cs typeface="Times New Roman"/>
              </a:rPr>
              <a:t>right image feature</a:t>
            </a:r>
            <a:r>
              <a:rPr sz="180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points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52413" y="149859"/>
            <a:ext cx="65519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/>
              <a:t>Strategies to match images</a:t>
            </a:r>
            <a:r>
              <a:rPr sz="3600" spc="-15" dirty="0"/>
              <a:t> </a:t>
            </a:r>
            <a:r>
              <a:rPr sz="3600" spc="-5" dirty="0"/>
              <a:t>robustly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723900" y="1384301"/>
            <a:ext cx="7490459" cy="2992120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12700" marR="5080">
              <a:lnSpc>
                <a:spcPts val="2800"/>
              </a:lnSpc>
              <a:spcBef>
                <a:spcPts val="260"/>
              </a:spcBef>
              <a:buAutoNum type="alphaLcParenBoth"/>
              <a:tabLst>
                <a:tab pos="427355" algn="l"/>
                <a:tab pos="4718685" algn="l"/>
              </a:tabLst>
            </a:pPr>
            <a:r>
              <a:rPr sz="2400" u="heavy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Working with</a:t>
            </a:r>
            <a:r>
              <a:rPr sz="2400" u="heavy" spc="4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400" u="heavy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individual</a:t>
            </a:r>
            <a:r>
              <a:rPr sz="2400" u="heavy" spc="1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400" u="heavy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features:</a:t>
            </a:r>
            <a:r>
              <a:rPr sz="2400" spc="-5" dirty="0">
                <a:latin typeface="Times New Roman"/>
                <a:cs typeface="Times New Roman"/>
              </a:rPr>
              <a:t>	</a:t>
            </a:r>
            <a:r>
              <a:rPr sz="2400" dirty="0">
                <a:latin typeface="Times New Roman"/>
                <a:cs typeface="Times New Roman"/>
              </a:rPr>
              <a:t>For </a:t>
            </a:r>
            <a:r>
              <a:rPr sz="2400" spc="-5" dirty="0">
                <a:latin typeface="Times New Roman"/>
                <a:cs typeface="Times New Roman"/>
              </a:rPr>
              <a:t>each feature</a:t>
            </a:r>
            <a:r>
              <a:rPr sz="2400" spc="-5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point,  find most similar point in other image </a:t>
            </a:r>
            <a:r>
              <a:rPr sz="2400" dirty="0">
                <a:latin typeface="Times New Roman"/>
                <a:cs typeface="Times New Roman"/>
              </a:rPr>
              <a:t>(SIFT</a:t>
            </a:r>
            <a:r>
              <a:rPr sz="2400" spc="1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distance)</a:t>
            </a: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40"/>
              </a:spcBef>
            </a:pPr>
            <a:r>
              <a:rPr sz="1800" spc="-5" dirty="0">
                <a:latin typeface="Times New Roman"/>
                <a:cs typeface="Times New Roman"/>
              </a:rPr>
              <a:t>Reject ambiguous matches where there are too many similar</a:t>
            </a:r>
            <a:r>
              <a:rPr sz="1800" spc="3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points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950">
              <a:latin typeface="Times New Roman"/>
              <a:cs typeface="Times New Roman"/>
            </a:endParaRPr>
          </a:p>
          <a:p>
            <a:pPr marL="12700" marR="156845">
              <a:lnSpc>
                <a:spcPct val="100699"/>
              </a:lnSpc>
              <a:buAutoNum type="alphaLcParenBoth" startAt="2"/>
              <a:tabLst>
                <a:tab pos="444500" algn="l"/>
                <a:tab pos="4252595" algn="l"/>
              </a:tabLst>
            </a:pPr>
            <a:r>
              <a:rPr sz="2400" u="heavy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Working with all</a:t>
            </a:r>
            <a:r>
              <a:rPr sz="2400" u="heavy" spc="4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400" u="heavy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the</a:t>
            </a:r>
            <a:r>
              <a:rPr sz="2400" u="heavy" spc="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400" u="heavy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features:</a:t>
            </a:r>
            <a:r>
              <a:rPr sz="2400" spc="-5" dirty="0">
                <a:latin typeface="Times New Roman"/>
                <a:cs typeface="Times New Roman"/>
              </a:rPr>
              <a:t>	Given some </a:t>
            </a:r>
            <a:r>
              <a:rPr sz="2400" dirty="0">
                <a:latin typeface="Times New Roman"/>
                <a:cs typeface="Times New Roman"/>
              </a:rPr>
              <a:t>good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feature  matches, look </a:t>
            </a:r>
            <a:r>
              <a:rPr sz="2400" dirty="0">
                <a:latin typeface="Times New Roman"/>
                <a:cs typeface="Times New Roman"/>
              </a:rPr>
              <a:t>for </a:t>
            </a:r>
            <a:r>
              <a:rPr sz="2400" spc="-5" dirty="0">
                <a:latin typeface="Times New Roman"/>
                <a:cs typeface="Times New Roman"/>
              </a:rPr>
              <a:t>possible homographies relating the two  images</a:t>
            </a: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620"/>
              </a:spcBef>
            </a:pPr>
            <a:r>
              <a:rPr sz="1800" spc="-5" dirty="0">
                <a:latin typeface="Times New Roman"/>
                <a:cs typeface="Times New Roman"/>
              </a:rPr>
              <a:t>Reject homographies that </a:t>
            </a:r>
            <a:r>
              <a:rPr sz="1800" spc="280" dirty="0">
                <a:latin typeface="Times New Roman"/>
                <a:cs typeface="Times New Roman"/>
              </a:rPr>
              <a:t>don</a:t>
            </a:r>
            <a:r>
              <a:rPr sz="1800" i="1" spc="280" dirty="0">
                <a:latin typeface="Arial"/>
                <a:cs typeface="Arial"/>
              </a:rPr>
              <a:t>’</a:t>
            </a:r>
            <a:r>
              <a:rPr sz="1800" spc="280" dirty="0">
                <a:latin typeface="Times New Roman"/>
                <a:cs typeface="Times New Roman"/>
              </a:rPr>
              <a:t>t </a:t>
            </a:r>
            <a:r>
              <a:rPr sz="1800" spc="-5" dirty="0">
                <a:latin typeface="Times New Roman"/>
                <a:cs typeface="Times New Roman"/>
              </a:rPr>
              <a:t>have many feature</a:t>
            </a:r>
            <a:r>
              <a:rPr sz="1800" spc="-28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matches.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400290" y="6281420"/>
            <a:ext cx="20320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Times New Roman"/>
                <a:cs typeface="Times New Roman"/>
              </a:rPr>
              <a:t>2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41770" y="223520"/>
            <a:ext cx="776886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852670" algn="l"/>
              </a:tabLst>
            </a:pPr>
            <a:r>
              <a:rPr spc="-5" dirty="0"/>
              <a:t>Feature-space</a:t>
            </a:r>
            <a:r>
              <a:rPr spc="15" dirty="0"/>
              <a:t> </a:t>
            </a:r>
            <a:r>
              <a:rPr spc="-5" dirty="0"/>
              <a:t>outlier	rejection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85750" y="1329692"/>
            <a:ext cx="8395335" cy="2299970"/>
          </a:xfrm>
          <a:prstGeom prst="rect">
            <a:avLst/>
          </a:prstGeom>
        </p:spPr>
        <p:txBody>
          <a:bodyPr vert="horz" wrap="square" lIns="0" tIns="9271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730"/>
              </a:spcBef>
              <a:buChar char="•"/>
              <a:tabLst>
                <a:tab pos="354965" algn="l"/>
                <a:tab pos="355600" algn="l"/>
              </a:tabLst>
            </a:pPr>
            <a:r>
              <a:rPr sz="2800" dirty="0">
                <a:latin typeface="Times New Roman"/>
                <a:cs typeface="Times New Roman"/>
              </a:rPr>
              <a:t>A </a:t>
            </a:r>
            <a:r>
              <a:rPr sz="2800" spc="-5" dirty="0">
                <a:latin typeface="Times New Roman"/>
                <a:cs typeface="Times New Roman"/>
              </a:rPr>
              <a:t>better way [Lowe,</a:t>
            </a:r>
            <a:r>
              <a:rPr sz="2800" spc="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1999]:</a:t>
            </a:r>
            <a:endParaRPr sz="2800">
              <a:latin typeface="Times New Roman"/>
              <a:cs typeface="Times New Roman"/>
            </a:endParaRPr>
          </a:p>
          <a:p>
            <a:pPr marL="755650" lvl="1" indent="-285750">
              <a:lnSpc>
                <a:spcPct val="100000"/>
              </a:lnSpc>
              <a:spcBef>
                <a:spcPts val="540"/>
              </a:spcBef>
              <a:buChar char="–"/>
              <a:tabLst>
                <a:tab pos="755015" algn="l"/>
                <a:tab pos="755650" algn="l"/>
              </a:tabLst>
            </a:pPr>
            <a:r>
              <a:rPr sz="2400" dirty="0">
                <a:latin typeface="Times New Roman"/>
                <a:cs typeface="Times New Roman"/>
              </a:rPr>
              <a:t>1-NN: SSD of </a:t>
            </a:r>
            <a:r>
              <a:rPr sz="2400" spc="-5" dirty="0">
                <a:latin typeface="Times New Roman"/>
                <a:cs typeface="Times New Roman"/>
              </a:rPr>
              <a:t>the closest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match</a:t>
            </a:r>
            <a:endParaRPr sz="2400">
              <a:latin typeface="Times New Roman"/>
              <a:cs typeface="Times New Roman"/>
            </a:endParaRPr>
          </a:p>
          <a:p>
            <a:pPr marL="755650" lvl="1" indent="-285750">
              <a:lnSpc>
                <a:spcPct val="100000"/>
              </a:lnSpc>
              <a:spcBef>
                <a:spcPts val="620"/>
              </a:spcBef>
              <a:buChar char="–"/>
              <a:tabLst>
                <a:tab pos="755015" algn="l"/>
                <a:tab pos="755650" algn="l"/>
              </a:tabLst>
            </a:pPr>
            <a:r>
              <a:rPr sz="2400" dirty="0">
                <a:latin typeface="Times New Roman"/>
                <a:cs typeface="Times New Roman"/>
              </a:rPr>
              <a:t>2-NN: SSD of </a:t>
            </a:r>
            <a:r>
              <a:rPr sz="2400" spc="-5" dirty="0">
                <a:latin typeface="Times New Roman"/>
                <a:cs typeface="Times New Roman"/>
              </a:rPr>
              <a:t>the </a:t>
            </a:r>
            <a:r>
              <a:rPr sz="2400" u="heavy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second-closest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match</a:t>
            </a:r>
            <a:endParaRPr sz="2400">
              <a:latin typeface="Times New Roman"/>
              <a:cs typeface="Times New Roman"/>
            </a:endParaRPr>
          </a:p>
          <a:p>
            <a:pPr marL="755650" lvl="1" indent="-285750">
              <a:lnSpc>
                <a:spcPct val="100000"/>
              </a:lnSpc>
              <a:spcBef>
                <a:spcPts val="620"/>
              </a:spcBef>
              <a:buChar char="–"/>
              <a:tabLst>
                <a:tab pos="755015" algn="l"/>
                <a:tab pos="755650" algn="l"/>
              </a:tabLst>
            </a:pPr>
            <a:r>
              <a:rPr sz="2400" spc="-5" dirty="0">
                <a:latin typeface="Times New Roman"/>
                <a:cs typeface="Times New Roman"/>
              </a:rPr>
              <a:t>Look at </a:t>
            </a:r>
            <a:r>
              <a:rPr sz="2400" dirty="0">
                <a:latin typeface="Times New Roman"/>
                <a:cs typeface="Times New Roman"/>
              </a:rPr>
              <a:t>how </a:t>
            </a:r>
            <a:r>
              <a:rPr sz="2400" spc="-5" dirty="0">
                <a:latin typeface="Times New Roman"/>
                <a:cs typeface="Times New Roman"/>
              </a:rPr>
              <a:t>much better </a:t>
            </a:r>
            <a:r>
              <a:rPr sz="2400" dirty="0">
                <a:latin typeface="Times New Roman"/>
                <a:cs typeface="Times New Roman"/>
              </a:rPr>
              <a:t>1-NN </a:t>
            </a:r>
            <a:r>
              <a:rPr sz="2400" spc="-5" dirty="0">
                <a:latin typeface="Times New Roman"/>
                <a:cs typeface="Times New Roman"/>
              </a:rPr>
              <a:t>is than </a:t>
            </a:r>
            <a:r>
              <a:rPr sz="2400" dirty="0">
                <a:latin typeface="Times New Roman"/>
                <a:cs typeface="Times New Roman"/>
              </a:rPr>
              <a:t>2-NN, </a:t>
            </a:r>
            <a:r>
              <a:rPr sz="2400" spc="-5" dirty="0">
                <a:latin typeface="Times New Roman"/>
                <a:cs typeface="Times New Roman"/>
              </a:rPr>
              <a:t>e.g.</a:t>
            </a:r>
            <a:r>
              <a:rPr sz="2400" spc="3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1-NN/2-NN</a:t>
            </a:r>
            <a:endParaRPr sz="2400">
              <a:latin typeface="Times New Roman"/>
              <a:cs typeface="Times New Roman"/>
            </a:endParaRPr>
          </a:p>
          <a:p>
            <a:pPr marL="755650" lvl="1" indent="-285750">
              <a:lnSpc>
                <a:spcPct val="100000"/>
              </a:lnSpc>
              <a:spcBef>
                <a:spcPts val="620"/>
              </a:spcBef>
              <a:buChar char="–"/>
              <a:tabLst>
                <a:tab pos="755015" algn="l"/>
                <a:tab pos="755650" algn="l"/>
              </a:tabLst>
            </a:pPr>
            <a:r>
              <a:rPr sz="2400" spc="-5" dirty="0">
                <a:latin typeface="Times New Roman"/>
                <a:cs typeface="Times New Roman"/>
              </a:rPr>
              <a:t>That is, is </a:t>
            </a:r>
            <a:r>
              <a:rPr sz="2400" dirty="0">
                <a:latin typeface="Times New Roman"/>
                <a:cs typeface="Times New Roman"/>
              </a:rPr>
              <a:t>our </a:t>
            </a:r>
            <a:r>
              <a:rPr sz="2400" spc="-5" dirty="0">
                <a:latin typeface="Times New Roman"/>
                <a:cs typeface="Times New Roman"/>
              </a:rPr>
              <a:t>best match </a:t>
            </a:r>
            <a:r>
              <a:rPr sz="2400" dirty="0">
                <a:latin typeface="Times New Roman"/>
                <a:cs typeface="Times New Roman"/>
              </a:rPr>
              <a:t>so </a:t>
            </a:r>
            <a:r>
              <a:rPr sz="2400" spc="-5" dirty="0">
                <a:latin typeface="Times New Roman"/>
                <a:cs typeface="Times New Roman"/>
              </a:rPr>
              <a:t>much better than the</a:t>
            </a:r>
            <a:r>
              <a:rPr sz="2400" spc="2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rest?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673600" y="3565525"/>
            <a:ext cx="4237036" cy="32924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64009" y="833121"/>
            <a:ext cx="657669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200910" algn="l"/>
              </a:tabLst>
            </a:pPr>
            <a:r>
              <a:rPr u="heavy" dirty="0">
                <a:uFill>
                  <a:solidFill>
                    <a:srgbClr val="000000"/>
                  </a:solidFill>
                </a:uFill>
              </a:rPr>
              <a:t>RA</a:t>
            </a:r>
            <a:r>
              <a:rPr dirty="0"/>
              <a:t>ndom	</a:t>
            </a:r>
            <a:r>
              <a:rPr u="heavy" spc="-5" dirty="0">
                <a:uFill>
                  <a:solidFill>
                    <a:srgbClr val="000000"/>
                  </a:solidFill>
                </a:uFill>
              </a:rPr>
              <a:t>SA</a:t>
            </a:r>
            <a:r>
              <a:rPr spc="-5" dirty="0"/>
              <a:t>mple</a:t>
            </a:r>
            <a:r>
              <a:rPr spc="-45" dirty="0"/>
              <a:t> </a:t>
            </a:r>
            <a:r>
              <a:rPr u="heavy" spc="-5" dirty="0">
                <a:uFill>
                  <a:solidFill>
                    <a:srgbClr val="000000"/>
                  </a:solidFill>
                </a:uFill>
              </a:rPr>
              <a:t>C</a:t>
            </a:r>
            <a:r>
              <a:rPr spc="-5" dirty="0"/>
              <a:t>onsensus</a:t>
            </a:r>
          </a:p>
        </p:txBody>
      </p:sp>
      <p:sp>
        <p:nvSpPr>
          <p:cNvPr id="3" name="object 3"/>
          <p:cNvSpPr/>
          <p:nvPr/>
        </p:nvSpPr>
        <p:spPr>
          <a:xfrm>
            <a:off x="1314450" y="1981200"/>
            <a:ext cx="6515098" cy="41147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886200" y="3658808"/>
            <a:ext cx="1575435" cy="75565"/>
          </a:xfrm>
          <a:custGeom>
            <a:avLst/>
            <a:gdLst/>
            <a:ahLst/>
            <a:cxnLst/>
            <a:rect l="l" t="t" r="r" b="b"/>
            <a:pathLst>
              <a:path w="1575435" h="75564">
                <a:moveTo>
                  <a:pt x="0" y="74991"/>
                </a:moveTo>
                <a:lnTo>
                  <a:pt x="1574828" y="0"/>
                </a:lnTo>
              </a:path>
            </a:pathLst>
          </a:custGeom>
          <a:ln w="2539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356523" y="3600212"/>
            <a:ext cx="130175" cy="127000"/>
          </a:xfrm>
          <a:custGeom>
            <a:avLst/>
            <a:gdLst/>
            <a:ahLst/>
            <a:cxnLst/>
            <a:rect l="l" t="t" r="r" b="b"/>
            <a:pathLst>
              <a:path w="130175" h="127000">
                <a:moveTo>
                  <a:pt x="0" y="0"/>
                </a:moveTo>
                <a:lnTo>
                  <a:pt x="53761" y="61012"/>
                </a:lnTo>
                <a:lnTo>
                  <a:pt x="6040" y="126856"/>
                </a:lnTo>
                <a:lnTo>
                  <a:pt x="129876" y="57387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114800" y="2896753"/>
            <a:ext cx="1651635" cy="75565"/>
          </a:xfrm>
          <a:custGeom>
            <a:avLst/>
            <a:gdLst/>
            <a:ahLst/>
            <a:cxnLst/>
            <a:rect l="l" t="t" r="r" b="b"/>
            <a:pathLst>
              <a:path w="1651635" h="75564">
                <a:moveTo>
                  <a:pt x="0" y="75046"/>
                </a:moveTo>
                <a:lnTo>
                  <a:pt x="1651026" y="0"/>
                </a:lnTo>
              </a:path>
            </a:pathLst>
          </a:custGeom>
          <a:ln w="2539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661447" y="2837933"/>
            <a:ext cx="130175" cy="127000"/>
          </a:xfrm>
          <a:custGeom>
            <a:avLst/>
            <a:gdLst/>
            <a:ahLst/>
            <a:cxnLst/>
            <a:rect l="l" t="t" r="r" b="b"/>
            <a:pathLst>
              <a:path w="130175" h="127000">
                <a:moveTo>
                  <a:pt x="0" y="0"/>
                </a:moveTo>
                <a:lnTo>
                  <a:pt x="53630" y="61127"/>
                </a:lnTo>
                <a:lnTo>
                  <a:pt x="5765" y="126867"/>
                </a:lnTo>
                <a:lnTo>
                  <a:pt x="129752" y="57666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114800" y="2058553"/>
            <a:ext cx="1651635" cy="75565"/>
          </a:xfrm>
          <a:custGeom>
            <a:avLst/>
            <a:gdLst/>
            <a:ahLst/>
            <a:cxnLst/>
            <a:rect l="l" t="t" r="r" b="b"/>
            <a:pathLst>
              <a:path w="1651635" h="75564">
                <a:moveTo>
                  <a:pt x="0" y="75046"/>
                </a:moveTo>
                <a:lnTo>
                  <a:pt x="1651026" y="0"/>
                </a:lnTo>
              </a:path>
            </a:pathLst>
          </a:custGeom>
          <a:ln w="2539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661447" y="1999733"/>
            <a:ext cx="130175" cy="127000"/>
          </a:xfrm>
          <a:custGeom>
            <a:avLst/>
            <a:gdLst/>
            <a:ahLst/>
            <a:cxnLst/>
            <a:rect l="l" t="t" r="r" b="b"/>
            <a:pathLst>
              <a:path w="130175" h="127000">
                <a:moveTo>
                  <a:pt x="0" y="0"/>
                </a:moveTo>
                <a:lnTo>
                  <a:pt x="53630" y="61127"/>
                </a:lnTo>
                <a:lnTo>
                  <a:pt x="5765" y="126867"/>
                </a:lnTo>
                <a:lnTo>
                  <a:pt x="129752" y="57666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657600" y="2439553"/>
            <a:ext cx="1651635" cy="75565"/>
          </a:xfrm>
          <a:custGeom>
            <a:avLst/>
            <a:gdLst/>
            <a:ahLst/>
            <a:cxnLst/>
            <a:rect l="l" t="t" r="r" b="b"/>
            <a:pathLst>
              <a:path w="1651635" h="75564">
                <a:moveTo>
                  <a:pt x="0" y="75046"/>
                </a:moveTo>
                <a:lnTo>
                  <a:pt x="1651025" y="0"/>
                </a:lnTo>
              </a:path>
            </a:pathLst>
          </a:custGeom>
          <a:ln w="2539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204247" y="2380733"/>
            <a:ext cx="130175" cy="127000"/>
          </a:xfrm>
          <a:custGeom>
            <a:avLst/>
            <a:gdLst/>
            <a:ahLst/>
            <a:cxnLst/>
            <a:rect l="l" t="t" r="r" b="b"/>
            <a:pathLst>
              <a:path w="130175" h="127000">
                <a:moveTo>
                  <a:pt x="0" y="0"/>
                </a:moveTo>
                <a:lnTo>
                  <a:pt x="53630" y="61127"/>
                </a:lnTo>
                <a:lnTo>
                  <a:pt x="5765" y="126867"/>
                </a:lnTo>
                <a:lnTo>
                  <a:pt x="129752" y="57666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657600" y="3353953"/>
            <a:ext cx="1651635" cy="75565"/>
          </a:xfrm>
          <a:custGeom>
            <a:avLst/>
            <a:gdLst/>
            <a:ahLst/>
            <a:cxnLst/>
            <a:rect l="l" t="t" r="r" b="b"/>
            <a:pathLst>
              <a:path w="1651635" h="75564">
                <a:moveTo>
                  <a:pt x="0" y="75046"/>
                </a:moveTo>
                <a:lnTo>
                  <a:pt x="1651025" y="0"/>
                </a:lnTo>
              </a:path>
            </a:pathLst>
          </a:custGeom>
          <a:ln w="2539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204247" y="3295132"/>
            <a:ext cx="130175" cy="127000"/>
          </a:xfrm>
          <a:custGeom>
            <a:avLst/>
            <a:gdLst/>
            <a:ahLst/>
            <a:cxnLst/>
            <a:rect l="l" t="t" r="r" b="b"/>
            <a:pathLst>
              <a:path w="130175" h="127000">
                <a:moveTo>
                  <a:pt x="0" y="0"/>
                </a:moveTo>
                <a:lnTo>
                  <a:pt x="53630" y="61127"/>
                </a:lnTo>
                <a:lnTo>
                  <a:pt x="5765" y="126867"/>
                </a:lnTo>
                <a:lnTo>
                  <a:pt x="129752" y="57666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971800" y="2895600"/>
            <a:ext cx="2947035" cy="75565"/>
          </a:xfrm>
          <a:custGeom>
            <a:avLst/>
            <a:gdLst/>
            <a:ahLst/>
            <a:cxnLst/>
            <a:rect l="l" t="t" r="r" b="b"/>
            <a:pathLst>
              <a:path w="2947035" h="75564">
                <a:moveTo>
                  <a:pt x="0" y="0"/>
                </a:moveTo>
                <a:lnTo>
                  <a:pt x="2946408" y="75548"/>
                </a:lnTo>
              </a:path>
            </a:pathLst>
          </a:custGeom>
          <a:ln w="2539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815013" y="2905065"/>
            <a:ext cx="128905" cy="127000"/>
          </a:xfrm>
          <a:custGeom>
            <a:avLst/>
            <a:gdLst/>
            <a:ahLst/>
            <a:cxnLst/>
            <a:rect l="l" t="t" r="r" b="b"/>
            <a:pathLst>
              <a:path w="128904" h="127000">
                <a:moveTo>
                  <a:pt x="3255" y="0"/>
                </a:moveTo>
                <a:lnTo>
                  <a:pt x="52410" y="64781"/>
                </a:lnTo>
                <a:lnTo>
                  <a:pt x="0" y="126959"/>
                </a:lnTo>
                <a:lnTo>
                  <a:pt x="128584" y="66734"/>
                </a:lnTo>
                <a:lnTo>
                  <a:pt x="325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971800" y="1981200"/>
            <a:ext cx="3556635" cy="227329"/>
          </a:xfrm>
          <a:custGeom>
            <a:avLst/>
            <a:gdLst/>
            <a:ahLst/>
            <a:cxnLst/>
            <a:rect l="l" t="t" r="r" b="b"/>
            <a:pathLst>
              <a:path w="3556634" h="227330">
                <a:moveTo>
                  <a:pt x="0" y="0"/>
                </a:moveTo>
                <a:lnTo>
                  <a:pt x="3556050" y="226981"/>
                </a:lnTo>
              </a:path>
            </a:pathLst>
          </a:custGeom>
          <a:ln w="2539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422413" y="2138339"/>
            <a:ext cx="130810" cy="127000"/>
          </a:xfrm>
          <a:custGeom>
            <a:avLst/>
            <a:gdLst/>
            <a:ahLst/>
            <a:cxnLst/>
            <a:rect l="l" t="t" r="r" b="b"/>
            <a:pathLst>
              <a:path w="130809" h="127000">
                <a:moveTo>
                  <a:pt x="8089" y="0"/>
                </a:moveTo>
                <a:lnTo>
                  <a:pt x="54740" y="66606"/>
                </a:lnTo>
                <a:lnTo>
                  <a:pt x="0" y="126742"/>
                </a:lnTo>
                <a:lnTo>
                  <a:pt x="130785" y="71460"/>
                </a:lnTo>
                <a:lnTo>
                  <a:pt x="808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1524000" y="5410200"/>
            <a:ext cx="6019800" cy="43180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 marL="1135380">
              <a:lnSpc>
                <a:spcPct val="100000"/>
              </a:lnSpc>
            </a:pPr>
            <a:r>
              <a:rPr sz="2400" spc="-5" dirty="0">
                <a:latin typeface="Times New Roman"/>
                <a:cs typeface="Times New Roman"/>
              </a:rPr>
              <a:t>Select </a:t>
            </a:r>
            <a:r>
              <a:rPr sz="2400" dirty="0">
                <a:latin typeface="Times New Roman"/>
                <a:cs typeface="Times New Roman"/>
              </a:rPr>
              <a:t>one </a:t>
            </a:r>
            <a:r>
              <a:rPr sz="2400" spc="-5" dirty="0">
                <a:latin typeface="Times New Roman"/>
                <a:cs typeface="Times New Roman"/>
              </a:rPr>
              <a:t>match, count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inliers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5231" y="909320"/>
            <a:ext cx="851535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419350" algn="l"/>
                <a:tab pos="3210560" algn="l"/>
                <a:tab pos="5678170" algn="l"/>
              </a:tabLst>
            </a:pPr>
            <a:r>
              <a:rPr dirty="0"/>
              <a:t>RANSAC</a:t>
            </a:r>
            <a:r>
              <a:rPr lang="en-US" dirty="0"/>
              <a:t> </a:t>
            </a:r>
            <a:r>
              <a:rPr spc="-5" dirty="0"/>
              <a:t>for</a:t>
            </a:r>
            <a:r>
              <a:rPr lang="en-US" spc="-5" dirty="0"/>
              <a:t> </a:t>
            </a:r>
            <a:r>
              <a:rPr spc="-5" dirty="0"/>
              <a:t>estimating	homography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23900" y="1706879"/>
            <a:ext cx="7992745" cy="3962400"/>
          </a:xfrm>
          <a:prstGeom prst="rect">
            <a:avLst/>
          </a:prstGeom>
        </p:spPr>
        <p:txBody>
          <a:bodyPr vert="horz" wrap="square" lIns="0" tIns="965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60"/>
              </a:spcBef>
            </a:pPr>
            <a:r>
              <a:rPr sz="3200" dirty="0">
                <a:latin typeface="Times New Roman"/>
                <a:cs typeface="Times New Roman"/>
              </a:rPr>
              <a:t>RANSAC</a:t>
            </a:r>
            <a:r>
              <a:rPr sz="3200" spc="-5" dirty="0">
                <a:latin typeface="Times New Roman"/>
                <a:cs typeface="Times New Roman"/>
              </a:rPr>
              <a:t> loop:</a:t>
            </a:r>
            <a:endParaRPr sz="3200">
              <a:latin typeface="Times New Roman"/>
              <a:cs typeface="Times New Roman"/>
            </a:endParaRPr>
          </a:p>
          <a:p>
            <a:pPr marL="12700" marR="2071370">
              <a:lnSpc>
                <a:spcPct val="117200"/>
              </a:lnSpc>
            </a:pPr>
            <a:r>
              <a:rPr sz="3200" spc="-5" dirty="0">
                <a:latin typeface="Times New Roman"/>
                <a:cs typeface="Times New Roman"/>
              </a:rPr>
              <a:t>Select four feature pairs (at random)  Compute homography </a:t>
            </a:r>
            <a:r>
              <a:rPr sz="3200" dirty="0">
                <a:latin typeface="Times New Roman"/>
                <a:cs typeface="Times New Roman"/>
              </a:rPr>
              <a:t>H</a:t>
            </a:r>
            <a:r>
              <a:rPr sz="3200" spc="-5" dirty="0">
                <a:latin typeface="Times New Roman"/>
                <a:cs typeface="Times New Roman"/>
              </a:rPr>
              <a:t> (exact)</a:t>
            </a:r>
            <a:endParaRPr sz="3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760"/>
              </a:spcBef>
            </a:pPr>
            <a:r>
              <a:rPr sz="3200" spc="-5" dirty="0">
                <a:latin typeface="Times New Roman"/>
                <a:cs typeface="Times New Roman"/>
              </a:rPr>
              <a:t>Compute inliers where </a:t>
            </a:r>
            <a:r>
              <a:rPr sz="3200" spc="415" dirty="0">
                <a:latin typeface="Times New Roman"/>
                <a:cs typeface="Times New Roman"/>
              </a:rPr>
              <a:t>||p</a:t>
            </a:r>
            <a:r>
              <a:rPr sz="3150" spc="622" baseline="-21164" dirty="0">
                <a:latin typeface="Times New Roman"/>
                <a:cs typeface="Times New Roman"/>
              </a:rPr>
              <a:t>i</a:t>
            </a:r>
            <a:r>
              <a:rPr sz="3200" i="1" spc="415" dirty="0">
                <a:latin typeface="Arial"/>
                <a:cs typeface="Arial"/>
              </a:rPr>
              <a:t>’</a:t>
            </a:r>
            <a:r>
              <a:rPr sz="3200" spc="415" dirty="0">
                <a:latin typeface="Times New Roman"/>
                <a:cs typeface="Times New Roman"/>
              </a:rPr>
              <a:t>, </a:t>
            </a:r>
            <a:r>
              <a:rPr sz="3200" dirty="0">
                <a:latin typeface="Times New Roman"/>
                <a:cs typeface="Times New Roman"/>
              </a:rPr>
              <a:t>H p</a:t>
            </a:r>
            <a:r>
              <a:rPr sz="3150" baseline="-21164" dirty="0">
                <a:latin typeface="Times New Roman"/>
                <a:cs typeface="Times New Roman"/>
              </a:rPr>
              <a:t>i</a:t>
            </a:r>
            <a:r>
              <a:rPr sz="3200" dirty="0">
                <a:latin typeface="Times New Roman"/>
                <a:cs typeface="Times New Roman"/>
              </a:rPr>
              <a:t>|| &lt;</a:t>
            </a:r>
            <a:r>
              <a:rPr sz="3200" spc="-41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ε</a:t>
            </a:r>
            <a:endParaRPr sz="3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660"/>
              </a:spcBef>
            </a:pPr>
            <a:r>
              <a:rPr sz="3200" spc="-5" dirty="0">
                <a:latin typeface="Times New Roman"/>
                <a:cs typeface="Times New Roman"/>
              </a:rPr>
              <a:t>Keep largest set </a:t>
            </a:r>
            <a:r>
              <a:rPr sz="3200" dirty="0">
                <a:latin typeface="Times New Roman"/>
                <a:cs typeface="Times New Roman"/>
              </a:rPr>
              <a:t>of </a:t>
            </a:r>
            <a:r>
              <a:rPr sz="3200" spc="-5" dirty="0">
                <a:latin typeface="Times New Roman"/>
                <a:cs typeface="Times New Roman"/>
              </a:rPr>
              <a:t>inliers</a:t>
            </a:r>
            <a:endParaRPr sz="3200">
              <a:latin typeface="Times New Roman"/>
              <a:cs typeface="Times New Roman"/>
            </a:endParaRPr>
          </a:p>
          <a:p>
            <a:pPr marL="12700" marR="5080">
              <a:lnSpc>
                <a:spcPts val="3800"/>
              </a:lnSpc>
              <a:spcBef>
                <a:spcPts val="920"/>
              </a:spcBef>
            </a:pPr>
            <a:r>
              <a:rPr sz="3200" spc="-5" dirty="0">
                <a:latin typeface="Times New Roman"/>
                <a:cs typeface="Times New Roman"/>
              </a:rPr>
              <a:t>Re-compute least-squares </a:t>
            </a:r>
            <a:r>
              <a:rPr sz="3200" dirty="0">
                <a:latin typeface="Times New Roman"/>
                <a:cs typeface="Times New Roman"/>
              </a:rPr>
              <a:t>H </a:t>
            </a:r>
            <a:r>
              <a:rPr sz="3200" spc="-5" dirty="0">
                <a:latin typeface="Times New Roman"/>
                <a:cs typeface="Times New Roman"/>
              </a:rPr>
              <a:t>estimate using all </a:t>
            </a:r>
            <a:r>
              <a:rPr sz="3200" dirty="0">
                <a:latin typeface="Times New Roman"/>
                <a:cs typeface="Times New Roman"/>
              </a:rPr>
              <a:t>of  </a:t>
            </a:r>
            <a:r>
              <a:rPr sz="3200" spc="-5" dirty="0">
                <a:latin typeface="Times New Roman"/>
                <a:cs typeface="Times New Roman"/>
              </a:rPr>
              <a:t>the</a:t>
            </a:r>
            <a:r>
              <a:rPr sz="3200" spc="-10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inliers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58006" y="2486916"/>
            <a:ext cx="516890" cy="1323340"/>
          </a:xfrm>
          <a:custGeom>
            <a:avLst/>
            <a:gdLst/>
            <a:ahLst/>
            <a:cxnLst/>
            <a:rect l="l" t="t" r="r" b="b"/>
            <a:pathLst>
              <a:path w="516890" h="1323339">
                <a:moveTo>
                  <a:pt x="380999" y="1323082"/>
                </a:moveTo>
                <a:lnTo>
                  <a:pt x="307975" y="1204020"/>
                </a:lnTo>
                <a:lnTo>
                  <a:pt x="236537" y="1086545"/>
                </a:lnTo>
                <a:lnTo>
                  <a:pt x="170656" y="971451"/>
                </a:lnTo>
                <a:lnTo>
                  <a:pt x="111918" y="860326"/>
                </a:lnTo>
                <a:lnTo>
                  <a:pt x="62706" y="753170"/>
                </a:lnTo>
                <a:lnTo>
                  <a:pt x="26193" y="653158"/>
                </a:lnTo>
                <a:lnTo>
                  <a:pt x="4762" y="560289"/>
                </a:lnTo>
                <a:lnTo>
                  <a:pt x="0" y="517426"/>
                </a:lnTo>
                <a:lnTo>
                  <a:pt x="0" y="476151"/>
                </a:lnTo>
                <a:lnTo>
                  <a:pt x="6349" y="437258"/>
                </a:lnTo>
                <a:lnTo>
                  <a:pt x="19843" y="399951"/>
                </a:lnTo>
                <a:lnTo>
                  <a:pt x="40481" y="364233"/>
                </a:lnTo>
                <a:lnTo>
                  <a:pt x="65881" y="330101"/>
                </a:lnTo>
                <a:lnTo>
                  <a:pt x="130174" y="267395"/>
                </a:lnTo>
                <a:lnTo>
                  <a:pt x="204787" y="211039"/>
                </a:lnTo>
                <a:lnTo>
                  <a:pt x="282574" y="161826"/>
                </a:lnTo>
                <a:lnTo>
                  <a:pt x="355600" y="118170"/>
                </a:lnTo>
                <a:lnTo>
                  <a:pt x="388143" y="99120"/>
                </a:lnTo>
                <a:lnTo>
                  <a:pt x="415924" y="82451"/>
                </a:lnTo>
                <a:lnTo>
                  <a:pt x="439737" y="66576"/>
                </a:lnTo>
                <a:lnTo>
                  <a:pt x="457199" y="52289"/>
                </a:lnTo>
                <a:lnTo>
                  <a:pt x="516701" y="0"/>
                </a:lnTo>
              </a:path>
            </a:pathLst>
          </a:custGeom>
          <a:ln w="25399">
            <a:solidFill>
              <a:srgbClr val="00D2A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56472" y="2470150"/>
            <a:ext cx="137795" cy="132080"/>
          </a:xfrm>
          <a:custGeom>
            <a:avLst/>
            <a:gdLst/>
            <a:ahLst/>
            <a:cxnLst/>
            <a:rect l="l" t="t" r="r" b="b"/>
            <a:pathLst>
              <a:path w="137794" h="132080">
                <a:moveTo>
                  <a:pt x="137315" y="0"/>
                </a:moveTo>
                <a:lnTo>
                  <a:pt x="0" y="36135"/>
                </a:lnTo>
                <a:lnTo>
                  <a:pt x="80076" y="50300"/>
                </a:lnTo>
                <a:lnTo>
                  <a:pt x="83834" y="131533"/>
                </a:lnTo>
                <a:lnTo>
                  <a:pt x="137315" y="0"/>
                </a:lnTo>
                <a:close/>
              </a:path>
            </a:pathLst>
          </a:custGeom>
          <a:solidFill>
            <a:srgbClr val="00D2A9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06030" y="312420"/>
            <a:ext cx="229298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RANSAC</a:t>
            </a:r>
          </a:p>
        </p:txBody>
      </p:sp>
      <p:sp>
        <p:nvSpPr>
          <p:cNvPr id="3" name="object 3"/>
          <p:cNvSpPr/>
          <p:nvPr/>
        </p:nvSpPr>
        <p:spPr>
          <a:xfrm>
            <a:off x="762000" y="1066801"/>
            <a:ext cx="3702048" cy="29289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651375" y="1066801"/>
            <a:ext cx="3765548" cy="292417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254500" y="4114800"/>
            <a:ext cx="4571998" cy="258444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93700" y="3987800"/>
            <a:ext cx="2843530" cy="2575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840"/>
              </a:lnSpc>
              <a:spcBef>
                <a:spcPts val="100"/>
              </a:spcBef>
            </a:pPr>
            <a:r>
              <a:rPr sz="2400" spc="-5" dirty="0">
                <a:latin typeface="Times New Roman"/>
                <a:cs typeface="Times New Roman"/>
              </a:rPr>
              <a:t>red:</a:t>
            </a:r>
            <a:endParaRPr sz="2400">
              <a:latin typeface="Times New Roman"/>
              <a:cs typeface="Times New Roman"/>
            </a:endParaRPr>
          </a:p>
          <a:p>
            <a:pPr marL="12700" marR="5080">
              <a:lnSpc>
                <a:spcPts val="2900"/>
              </a:lnSpc>
              <a:spcBef>
                <a:spcPts val="40"/>
              </a:spcBef>
            </a:pPr>
            <a:r>
              <a:rPr sz="2400" spc="-5" dirty="0">
                <a:latin typeface="Times New Roman"/>
                <a:cs typeface="Times New Roman"/>
              </a:rPr>
              <a:t>rejected </a:t>
            </a:r>
            <a:r>
              <a:rPr sz="2400" dirty="0">
                <a:latin typeface="Times New Roman"/>
                <a:cs typeface="Times New Roman"/>
              </a:rPr>
              <a:t>by 2nd</a:t>
            </a:r>
            <a:r>
              <a:rPr sz="2400" spc="-6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nearest  neighbor criterion  blue:</a:t>
            </a:r>
            <a:endParaRPr sz="2400">
              <a:latin typeface="Times New Roman"/>
              <a:cs typeface="Times New Roman"/>
            </a:endParaRPr>
          </a:p>
          <a:p>
            <a:pPr marL="12700" marR="951865">
              <a:lnSpc>
                <a:spcPts val="2900"/>
              </a:lnSpc>
            </a:pPr>
            <a:r>
              <a:rPr sz="2400" spc="-5" dirty="0">
                <a:latin typeface="Times New Roman"/>
                <a:cs typeface="Times New Roman"/>
              </a:rPr>
              <a:t>Ransac</a:t>
            </a:r>
            <a:r>
              <a:rPr sz="2400" spc="-6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outliers  yellow:</a:t>
            </a: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ts val="2700"/>
              </a:lnSpc>
            </a:pPr>
            <a:r>
              <a:rPr sz="2400" spc="-5" dirty="0">
                <a:latin typeface="Times New Roman"/>
                <a:cs typeface="Times New Roman"/>
              </a:rPr>
              <a:t>inliers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66466" y="833121"/>
            <a:ext cx="257175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Robustness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61999" y="1714500"/>
            <a:ext cx="7490459" cy="4719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ts val="3820"/>
              </a:lnSpc>
              <a:spcBef>
                <a:spcPts val="100"/>
              </a:spcBef>
              <a:buChar char="•"/>
              <a:tabLst>
                <a:tab pos="354965" algn="l"/>
                <a:tab pos="355600" algn="l"/>
              </a:tabLst>
            </a:pPr>
            <a:r>
              <a:rPr sz="3200" spc="-5" dirty="0">
                <a:latin typeface="Times New Roman"/>
                <a:cs typeface="Times New Roman"/>
              </a:rPr>
              <a:t>Proportion </a:t>
            </a:r>
            <a:r>
              <a:rPr sz="3200" dirty="0">
                <a:latin typeface="Times New Roman"/>
                <a:cs typeface="Times New Roman"/>
              </a:rPr>
              <a:t>of </a:t>
            </a:r>
            <a:r>
              <a:rPr sz="3200" spc="-5" dirty="0">
                <a:latin typeface="Times New Roman"/>
                <a:cs typeface="Times New Roman"/>
              </a:rPr>
              <a:t>inliers in </a:t>
            </a:r>
            <a:r>
              <a:rPr sz="3200" dirty="0">
                <a:latin typeface="Times New Roman"/>
                <a:cs typeface="Times New Roman"/>
              </a:rPr>
              <a:t>our </a:t>
            </a:r>
            <a:r>
              <a:rPr sz="3200" spc="-5" dirty="0">
                <a:latin typeface="Times New Roman"/>
                <a:cs typeface="Times New Roman"/>
              </a:rPr>
              <a:t>pairs is </a:t>
            </a:r>
            <a:r>
              <a:rPr sz="3200" dirty="0">
                <a:latin typeface="Times New Roman"/>
                <a:cs typeface="Times New Roman"/>
              </a:rPr>
              <a:t>G</a:t>
            </a:r>
            <a:r>
              <a:rPr sz="3200" spc="10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(for</a:t>
            </a:r>
            <a:endParaRPr sz="3200">
              <a:latin typeface="Times New Roman"/>
              <a:cs typeface="Times New Roman"/>
            </a:endParaRPr>
          </a:p>
          <a:p>
            <a:pPr marL="354965">
              <a:lnSpc>
                <a:spcPts val="3820"/>
              </a:lnSpc>
            </a:pPr>
            <a:r>
              <a:rPr sz="3200" i="1" spc="605" dirty="0">
                <a:latin typeface="Arial"/>
                <a:cs typeface="Arial"/>
              </a:rPr>
              <a:t>“</a:t>
            </a:r>
            <a:r>
              <a:rPr sz="3200" spc="605" dirty="0">
                <a:latin typeface="Times New Roman"/>
                <a:cs typeface="Times New Roman"/>
              </a:rPr>
              <a:t>good</a:t>
            </a:r>
            <a:r>
              <a:rPr sz="3200" i="1" spc="605" dirty="0">
                <a:latin typeface="Arial"/>
                <a:cs typeface="Arial"/>
              </a:rPr>
              <a:t>”</a:t>
            </a:r>
            <a:r>
              <a:rPr sz="3200" spc="605" dirty="0">
                <a:latin typeface="Times New Roman"/>
                <a:cs typeface="Times New Roman"/>
              </a:rPr>
              <a:t>)</a:t>
            </a:r>
            <a:endParaRPr sz="32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660"/>
              </a:spcBef>
              <a:buChar char="•"/>
              <a:tabLst>
                <a:tab pos="354965" algn="l"/>
                <a:tab pos="355600" algn="l"/>
              </a:tabLst>
            </a:pPr>
            <a:r>
              <a:rPr sz="3200" dirty="0">
                <a:latin typeface="Times New Roman"/>
                <a:cs typeface="Times New Roman"/>
              </a:rPr>
              <a:t>Our </a:t>
            </a:r>
            <a:r>
              <a:rPr sz="3200" spc="-5" dirty="0">
                <a:latin typeface="Times New Roman"/>
                <a:cs typeface="Times New Roman"/>
              </a:rPr>
              <a:t>model needs </a:t>
            </a:r>
            <a:r>
              <a:rPr sz="3200" dirty="0">
                <a:latin typeface="Times New Roman"/>
                <a:cs typeface="Times New Roman"/>
              </a:rPr>
              <a:t>P</a:t>
            </a:r>
            <a:r>
              <a:rPr sz="3200" spc="-5" dirty="0">
                <a:latin typeface="Times New Roman"/>
                <a:cs typeface="Times New Roman"/>
              </a:rPr>
              <a:t> pairs</a:t>
            </a:r>
            <a:endParaRPr sz="3200">
              <a:latin typeface="Times New Roman"/>
              <a:cs typeface="Times New Roman"/>
            </a:endParaRPr>
          </a:p>
          <a:p>
            <a:pPr marL="755650" lvl="1" indent="-285750">
              <a:lnSpc>
                <a:spcPct val="100000"/>
              </a:lnSpc>
              <a:spcBef>
                <a:spcPts val="660"/>
              </a:spcBef>
              <a:buChar char="–"/>
              <a:tabLst>
                <a:tab pos="755650" algn="l"/>
              </a:tabLst>
            </a:pPr>
            <a:r>
              <a:rPr sz="2800" dirty="0">
                <a:latin typeface="Times New Roman"/>
                <a:cs typeface="Times New Roman"/>
              </a:rPr>
              <a:t>P=4 for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homography</a:t>
            </a:r>
            <a:endParaRPr sz="28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640"/>
              </a:spcBef>
              <a:buChar char="•"/>
              <a:tabLst>
                <a:tab pos="354965" algn="l"/>
                <a:tab pos="355600" algn="l"/>
              </a:tabLst>
            </a:pPr>
            <a:r>
              <a:rPr sz="3200" spc="-5" dirty="0">
                <a:latin typeface="Times New Roman"/>
                <a:cs typeface="Times New Roman"/>
              </a:rPr>
              <a:t>Probability that </a:t>
            </a:r>
            <a:r>
              <a:rPr sz="3200" dirty="0">
                <a:latin typeface="Times New Roman"/>
                <a:cs typeface="Times New Roman"/>
              </a:rPr>
              <a:t>we </a:t>
            </a:r>
            <a:r>
              <a:rPr sz="3200" spc="-5" dirty="0">
                <a:latin typeface="Times New Roman"/>
                <a:cs typeface="Times New Roman"/>
              </a:rPr>
              <a:t>pick </a:t>
            </a:r>
            <a:r>
              <a:rPr sz="3200" dirty="0">
                <a:latin typeface="Times New Roman"/>
                <a:cs typeface="Times New Roman"/>
              </a:rPr>
              <a:t>P</a:t>
            </a:r>
            <a:r>
              <a:rPr sz="3200" spc="-5" dirty="0">
                <a:latin typeface="Times New Roman"/>
                <a:cs typeface="Times New Roman"/>
              </a:rPr>
              <a:t> inliers?</a:t>
            </a:r>
            <a:endParaRPr sz="3200">
              <a:latin typeface="Times New Roman"/>
              <a:cs typeface="Times New Roman"/>
            </a:endParaRPr>
          </a:p>
          <a:p>
            <a:pPr marL="755650" lvl="1" indent="-285750">
              <a:lnSpc>
                <a:spcPct val="100000"/>
              </a:lnSpc>
              <a:spcBef>
                <a:spcPts val="660"/>
              </a:spcBef>
              <a:buChar char="–"/>
              <a:tabLst>
                <a:tab pos="755650" algn="l"/>
              </a:tabLst>
            </a:pPr>
            <a:r>
              <a:rPr sz="2800" dirty="0">
                <a:latin typeface="Times New Roman"/>
                <a:cs typeface="Times New Roman"/>
              </a:rPr>
              <a:t>G</a:t>
            </a:r>
            <a:r>
              <a:rPr sz="2775" baseline="27027" dirty="0">
                <a:latin typeface="Times New Roman"/>
                <a:cs typeface="Times New Roman"/>
              </a:rPr>
              <a:t>P</a:t>
            </a:r>
            <a:endParaRPr sz="2775" baseline="27027">
              <a:latin typeface="Times New Roman"/>
              <a:cs typeface="Times New Roman"/>
            </a:endParaRPr>
          </a:p>
          <a:p>
            <a:pPr marL="355600" marR="5080" indent="-342900">
              <a:lnSpc>
                <a:spcPct val="101600"/>
              </a:lnSpc>
              <a:spcBef>
                <a:spcPts val="575"/>
              </a:spcBef>
              <a:buChar char="•"/>
              <a:tabLst>
                <a:tab pos="354965" algn="l"/>
                <a:tab pos="355600" algn="l"/>
              </a:tabLst>
            </a:pPr>
            <a:r>
              <a:rPr sz="3200" spc="-5" dirty="0">
                <a:latin typeface="Times New Roman"/>
                <a:cs typeface="Times New Roman"/>
              </a:rPr>
              <a:t>Probability that after </a:t>
            </a:r>
            <a:r>
              <a:rPr sz="3200" dirty="0">
                <a:latin typeface="Times New Roman"/>
                <a:cs typeface="Times New Roman"/>
              </a:rPr>
              <a:t>N RANSAC </a:t>
            </a:r>
            <a:r>
              <a:rPr sz="3200" spc="-5" dirty="0">
                <a:latin typeface="Times New Roman"/>
                <a:cs typeface="Times New Roman"/>
              </a:rPr>
              <a:t>iterations  </a:t>
            </a:r>
            <a:r>
              <a:rPr sz="3200" dirty="0">
                <a:latin typeface="Times New Roman"/>
                <a:cs typeface="Times New Roman"/>
              </a:rPr>
              <a:t>we </a:t>
            </a:r>
            <a:r>
              <a:rPr sz="3200" spc="-5" dirty="0">
                <a:latin typeface="Times New Roman"/>
                <a:cs typeface="Times New Roman"/>
              </a:rPr>
              <a:t>have </a:t>
            </a:r>
            <a:r>
              <a:rPr sz="3200" dirty="0">
                <a:latin typeface="Times New Roman"/>
                <a:cs typeface="Times New Roman"/>
              </a:rPr>
              <a:t>not </a:t>
            </a:r>
            <a:r>
              <a:rPr sz="3200" spc="-5" dirty="0">
                <a:latin typeface="Times New Roman"/>
                <a:cs typeface="Times New Roman"/>
              </a:rPr>
              <a:t>picked </a:t>
            </a:r>
            <a:r>
              <a:rPr sz="3200" dirty="0">
                <a:latin typeface="Times New Roman"/>
                <a:cs typeface="Times New Roman"/>
              </a:rPr>
              <a:t>a </a:t>
            </a:r>
            <a:r>
              <a:rPr sz="3200" spc="-5" dirty="0">
                <a:latin typeface="Times New Roman"/>
                <a:cs typeface="Times New Roman"/>
              </a:rPr>
              <a:t>set </a:t>
            </a:r>
            <a:r>
              <a:rPr sz="3200" dirty="0">
                <a:latin typeface="Times New Roman"/>
                <a:cs typeface="Times New Roman"/>
              </a:rPr>
              <a:t>of</a:t>
            </a:r>
            <a:r>
              <a:rPr sz="3200" spc="-15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inliers?</a:t>
            </a:r>
            <a:endParaRPr sz="3200">
              <a:latin typeface="Times New Roman"/>
              <a:cs typeface="Times New Roman"/>
            </a:endParaRPr>
          </a:p>
          <a:p>
            <a:pPr marL="469265">
              <a:lnSpc>
                <a:spcPct val="100000"/>
              </a:lnSpc>
              <a:spcBef>
                <a:spcPts val="560"/>
              </a:spcBef>
            </a:pPr>
            <a:r>
              <a:rPr sz="2800" dirty="0">
                <a:latin typeface="Times New Roman"/>
                <a:cs typeface="Times New Roman"/>
              </a:rPr>
              <a:t>–</a:t>
            </a:r>
            <a:r>
              <a:rPr sz="2800" spc="14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(1-G</a:t>
            </a:r>
            <a:r>
              <a:rPr sz="2775" baseline="27027" dirty="0">
                <a:latin typeface="Times New Roman"/>
                <a:cs typeface="Times New Roman"/>
              </a:rPr>
              <a:t>P</a:t>
            </a:r>
            <a:r>
              <a:rPr sz="2800" dirty="0">
                <a:latin typeface="Times New Roman"/>
                <a:cs typeface="Times New Roman"/>
              </a:rPr>
              <a:t>)</a:t>
            </a:r>
            <a:r>
              <a:rPr sz="2775" baseline="27027" dirty="0">
                <a:latin typeface="Times New Roman"/>
                <a:cs typeface="Times New Roman"/>
              </a:rPr>
              <a:t>N</a:t>
            </a:r>
            <a:endParaRPr sz="2775" baseline="27027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400290" y="6281420"/>
            <a:ext cx="20320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Times New Roman"/>
                <a:cs typeface="Times New Roman"/>
              </a:rPr>
              <a:t>3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Robustness:</a:t>
            </a:r>
            <a:r>
              <a:rPr spc="-45" dirty="0"/>
              <a:t> </a:t>
            </a:r>
            <a:r>
              <a:rPr spc="-5" dirty="0"/>
              <a:t>example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498600" y="6261100"/>
            <a:ext cx="276733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latin typeface="Times New Roman"/>
                <a:cs typeface="Times New Roman"/>
              </a:rPr>
              <a:t>1 </a:t>
            </a:r>
            <a:r>
              <a:rPr sz="3200" spc="-5" dirty="0">
                <a:latin typeface="Times New Roman"/>
                <a:cs typeface="Times New Roman"/>
              </a:rPr>
              <a:t>chance in</a:t>
            </a:r>
            <a:r>
              <a:rPr sz="3200" spc="-65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1e28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11199" y="1407241"/>
            <a:ext cx="7461250" cy="4871720"/>
          </a:xfrm>
          <a:prstGeom prst="rect">
            <a:avLst/>
          </a:prstGeom>
        </p:spPr>
        <p:txBody>
          <a:bodyPr vert="horz" wrap="square" lIns="0" tIns="13398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55"/>
              </a:spcBef>
              <a:buChar char="•"/>
              <a:tabLst>
                <a:tab pos="355600" algn="l"/>
              </a:tabLst>
            </a:pPr>
            <a:r>
              <a:rPr sz="1800" spc="-5" dirty="0">
                <a:latin typeface="Courier New"/>
                <a:cs typeface="Courier New"/>
              </a:rPr>
              <a:t>Matlab: p=4; x=0.5; n=1000;</a:t>
            </a:r>
            <a:r>
              <a:rPr sz="1800" spc="-25" dirty="0">
                <a:latin typeface="Courier New"/>
                <a:cs typeface="Courier New"/>
              </a:rPr>
              <a:t> </a:t>
            </a:r>
            <a:r>
              <a:rPr sz="1800" dirty="0">
                <a:latin typeface="Courier New"/>
                <a:cs typeface="Courier New"/>
              </a:rPr>
              <a:t>(1-x^p)^n</a:t>
            </a:r>
            <a:endParaRPr sz="18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450">
              <a:latin typeface="Times New Roman"/>
              <a:cs typeface="Times New Roman"/>
            </a:endParaRPr>
          </a:p>
          <a:p>
            <a:pPr marL="406400" indent="-342900">
              <a:lnSpc>
                <a:spcPct val="100000"/>
              </a:lnSpc>
              <a:buChar char="•"/>
              <a:tabLst>
                <a:tab pos="405765" algn="l"/>
                <a:tab pos="406400" algn="l"/>
              </a:tabLst>
            </a:pPr>
            <a:r>
              <a:rPr sz="3200" spc="-5" dirty="0">
                <a:latin typeface="Times New Roman"/>
                <a:cs typeface="Times New Roman"/>
              </a:rPr>
              <a:t>Proportion </a:t>
            </a:r>
            <a:r>
              <a:rPr sz="3200" dirty="0">
                <a:latin typeface="Times New Roman"/>
                <a:cs typeface="Times New Roman"/>
              </a:rPr>
              <a:t>of </a:t>
            </a:r>
            <a:r>
              <a:rPr sz="3200" spc="-5" dirty="0">
                <a:latin typeface="Times New Roman"/>
                <a:cs typeface="Times New Roman"/>
              </a:rPr>
              <a:t>inliers</a:t>
            </a:r>
            <a:r>
              <a:rPr sz="3200" dirty="0">
                <a:latin typeface="Times New Roman"/>
                <a:cs typeface="Times New Roman"/>
              </a:rPr>
              <a:t> G=0.5</a:t>
            </a:r>
            <a:endParaRPr sz="3200">
              <a:latin typeface="Times New Roman"/>
              <a:cs typeface="Times New Roman"/>
            </a:endParaRPr>
          </a:p>
          <a:p>
            <a:pPr marL="406400" indent="-342900">
              <a:lnSpc>
                <a:spcPct val="100000"/>
              </a:lnSpc>
              <a:spcBef>
                <a:spcPts val="660"/>
              </a:spcBef>
              <a:buChar char="•"/>
              <a:tabLst>
                <a:tab pos="405765" algn="l"/>
                <a:tab pos="406400" algn="l"/>
              </a:tabLst>
            </a:pPr>
            <a:r>
              <a:rPr sz="3200" spc="-5" dirty="0">
                <a:latin typeface="Times New Roman"/>
                <a:cs typeface="Times New Roman"/>
              </a:rPr>
              <a:t>Probability that </a:t>
            </a:r>
            <a:r>
              <a:rPr sz="3200" dirty="0">
                <a:latin typeface="Times New Roman"/>
                <a:cs typeface="Times New Roman"/>
              </a:rPr>
              <a:t>we </a:t>
            </a:r>
            <a:r>
              <a:rPr sz="3200" spc="-5" dirty="0">
                <a:latin typeface="Times New Roman"/>
                <a:cs typeface="Times New Roman"/>
              </a:rPr>
              <a:t>pick </a:t>
            </a:r>
            <a:r>
              <a:rPr sz="3200" dirty="0">
                <a:latin typeface="Times New Roman"/>
                <a:cs typeface="Times New Roman"/>
              </a:rPr>
              <a:t>P=4</a:t>
            </a:r>
            <a:r>
              <a:rPr sz="3200" spc="-5" dirty="0">
                <a:latin typeface="Times New Roman"/>
                <a:cs typeface="Times New Roman"/>
              </a:rPr>
              <a:t> inliers?</a:t>
            </a:r>
            <a:endParaRPr sz="3200">
              <a:latin typeface="Times New Roman"/>
              <a:cs typeface="Times New Roman"/>
            </a:endParaRPr>
          </a:p>
          <a:p>
            <a:pPr marL="520065">
              <a:lnSpc>
                <a:spcPct val="100000"/>
              </a:lnSpc>
              <a:spcBef>
                <a:spcPts val="560"/>
              </a:spcBef>
            </a:pPr>
            <a:r>
              <a:rPr sz="2800" dirty="0">
                <a:latin typeface="Times New Roman"/>
                <a:cs typeface="Times New Roman"/>
              </a:rPr>
              <a:t>– 0.5</a:t>
            </a:r>
            <a:r>
              <a:rPr sz="2775" baseline="27027" dirty="0">
                <a:latin typeface="Times New Roman"/>
                <a:cs typeface="Times New Roman"/>
              </a:rPr>
              <a:t>4</a:t>
            </a:r>
            <a:r>
              <a:rPr sz="3200" dirty="0">
                <a:latin typeface="Times New Roman"/>
                <a:cs typeface="Times New Roman"/>
              </a:rPr>
              <a:t>=0.0625 </a:t>
            </a:r>
            <a:r>
              <a:rPr sz="3200" spc="-5" dirty="0">
                <a:latin typeface="Times New Roman"/>
                <a:cs typeface="Times New Roman"/>
              </a:rPr>
              <a:t>(6%</a:t>
            </a:r>
            <a:r>
              <a:rPr sz="3200" spc="140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chance)</a:t>
            </a:r>
            <a:endParaRPr sz="3200">
              <a:latin typeface="Times New Roman"/>
              <a:cs typeface="Times New Roman"/>
            </a:endParaRPr>
          </a:p>
          <a:p>
            <a:pPr marL="406400" marR="5080" indent="-342900">
              <a:lnSpc>
                <a:spcPts val="3800"/>
              </a:lnSpc>
              <a:spcBef>
                <a:spcPts val="919"/>
              </a:spcBef>
              <a:buChar char="•"/>
              <a:tabLst>
                <a:tab pos="405765" algn="l"/>
                <a:tab pos="406400" algn="l"/>
              </a:tabLst>
            </a:pPr>
            <a:r>
              <a:rPr sz="3200" spc="-5" dirty="0">
                <a:latin typeface="Times New Roman"/>
                <a:cs typeface="Times New Roman"/>
              </a:rPr>
              <a:t>Probability that </a:t>
            </a:r>
            <a:r>
              <a:rPr sz="3200" dirty="0">
                <a:latin typeface="Times New Roman"/>
                <a:cs typeface="Times New Roman"/>
              </a:rPr>
              <a:t>we </a:t>
            </a:r>
            <a:r>
              <a:rPr sz="3200" spc="-5" dirty="0">
                <a:latin typeface="Times New Roman"/>
                <a:cs typeface="Times New Roman"/>
              </a:rPr>
              <a:t>have </a:t>
            </a:r>
            <a:r>
              <a:rPr sz="3200" dirty="0">
                <a:latin typeface="Times New Roman"/>
                <a:cs typeface="Times New Roman"/>
              </a:rPr>
              <a:t>not </a:t>
            </a:r>
            <a:r>
              <a:rPr sz="3200" spc="-5" dirty="0">
                <a:latin typeface="Times New Roman"/>
                <a:cs typeface="Times New Roman"/>
              </a:rPr>
              <a:t>picked </a:t>
            </a:r>
            <a:r>
              <a:rPr sz="3200" dirty="0">
                <a:latin typeface="Times New Roman"/>
                <a:cs typeface="Times New Roman"/>
              </a:rPr>
              <a:t>a </a:t>
            </a:r>
            <a:r>
              <a:rPr sz="3200" spc="-5" dirty="0">
                <a:latin typeface="Times New Roman"/>
                <a:cs typeface="Times New Roman"/>
              </a:rPr>
              <a:t>set </a:t>
            </a:r>
            <a:r>
              <a:rPr sz="3200" dirty="0">
                <a:latin typeface="Times New Roman"/>
                <a:cs typeface="Times New Roman"/>
              </a:rPr>
              <a:t>of  </a:t>
            </a:r>
            <a:r>
              <a:rPr sz="3200" spc="-5" dirty="0">
                <a:latin typeface="Times New Roman"/>
                <a:cs typeface="Times New Roman"/>
              </a:rPr>
              <a:t>inliers?</a:t>
            </a:r>
            <a:endParaRPr sz="3200">
              <a:latin typeface="Times New Roman"/>
              <a:cs typeface="Times New Roman"/>
            </a:endParaRPr>
          </a:p>
          <a:p>
            <a:pPr marL="806450" lvl="1" indent="-285750">
              <a:lnSpc>
                <a:spcPct val="100000"/>
              </a:lnSpc>
              <a:spcBef>
                <a:spcPts val="440"/>
              </a:spcBef>
              <a:buChar char="–"/>
              <a:tabLst>
                <a:tab pos="806450" algn="l"/>
              </a:tabLst>
            </a:pPr>
            <a:r>
              <a:rPr sz="2800" dirty="0">
                <a:latin typeface="Times New Roman"/>
                <a:cs typeface="Times New Roman"/>
              </a:rPr>
              <a:t>N=100</a:t>
            </a:r>
            <a:r>
              <a:rPr sz="2800" spc="-5" dirty="0">
                <a:latin typeface="Times New Roman"/>
                <a:cs typeface="Times New Roman"/>
              </a:rPr>
              <a:t> iterations:</a:t>
            </a:r>
            <a:endParaRPr sz="2800">
              <a:latin typeface="Times New Roman"/>
              <a:cs typeface="Times New Roman"/>
            </a:endParaRPr>
          </a:p>
          <a:p>
            <a:pPr marL="800100">
              <a:lnSpc>
                <a:spcPct val="100000"/>
              </a:lnSpc>
              <a:spcBef>
                <a:spcPts val="40"/>
              </a:spcBef>
            </a:pPr>
            <a:r>
              <a:rPr sz="2800" dirty="0">
                <a:latin typeface="Times New Roman"/>
                <a:cs typeface="Times New Roman"/>
              </a:rPr>
              <a:t>(1-0.5</a:t>
            </a:r>
            <a:r>
              <a:rPr sz="2775" baseline="27027" dirty="0">
                <a:latin typeface="Times New Roman"/>
                <a:cs typeface="Times New Roman"/>
              </a:rPr>
              <a:t>4</a:t>
            </a:r>
            <a:r>
              <a:rPr sz="2800" dirty="0">
                <a:latin typeface="Times New Roman"/>
                <a:cs typeface="Times New Roman"/>
              </a:rPr>
              <a:t>)</a:t>
            </a:r>
            <a:r>
              <a:rPr sz="2775" baseline="27027" dirty="0">
                <a:latin typeface="Times New Roman"/>
                <a:cs typeface="Times New Roman"/>
              </a:rPr>
              <a:t>100</a:t>
            </a:r>
            <a:r>
              <a:rPr sz="3200" dirty="0">
                <a:latin typeface="Times New Roman"/>
                <a:cs typeface="Times New Roman"/>
              </a:rPr>
              <a:t>=0.00157 </a:t>
            </a:r>
            <a:r>
              <a:rPr sz="3200" spc="-5" dirty="0">
                <a:latin typeface="Times New Roman"/>
                <a:cs typeface="Times New Roman"/>
              </a:rPr>
              <a:t>(1 chance in</a:t>
            </a:r>
            <a:r>
              <a:rPr sz="3200" spc="-1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600)</a:t>
            </a:r>
            <a:endParaRPr sz="3200">
              <a:latin typeface="Times New Roman"/>
              <a:cs typeface="Times New Roman"/>
            </a:endParaRPr>
          </a:p>
          <a:p>
            <a:pPr marL="806450" lvl="1" indent="-285750">
              <a:lnSpc>
                <a:spcPct val="100000"/>
              </a:lnSpc>
              <a:spcBef>
                <a:spcPts val="560"/>
              </a:spcBef>
              <a:buChar char="–"/>
              <a:tabLst>
                <a:tab pos="806450" algn="l"/>
              </a:tabLst>
            </a:pPr>
            <a:r>
              <a:rPr sz="3200" dirty="0">
                <a:latin typeface="Times New Roman"/>
                <a:cs typeface="Times New Roman"/>
              </a:rPr>
              <a:t>N=1000</a:t>
            </a:r>
            <a:r>
              <a:rPr sz="3200" spc="-5" dirty="0">
                <a:latin typeface="Times New Roman"/>
                <a:cs typeface="Times New Roman"/>
              </a:rPr>
              <a:t> iterations:</a:t>
            </a:r>
            <a:endParaRPr sz="3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114" y="304800"/>
            <a:ext cx="8867775" cy="624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428144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72605" y="833121"/>
            <a:ext cx="475932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Robustness:</a:t>
            </a:r>
            <a:r>
              <a:rPr spc="-45" dirty="0"/>
              <a:t> </a:t>
            </a:r>
            <a:r>
              <a:rPr spc="-5" dirty="0"/>
              <a:t>example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61999" y="1935479"/>
            <a:ext cx="7410450" cy="4343400"/>
          </a:xfrm>
          <a:prstGeom prst="rect">
            <a:avLst/>
          </a:prstGeom>
        </p:spPr>
        <p:txBody>
          <a:bodyPr vert="horz" wrap="square" lIns="0" tIns="9652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760"/>
              </a:spcBef>
              <a:buChar char="•"/>
              <a:tabLst>
                <a:tab pos="354965" algn="l"/>
                <a:tab pos="355600" algn="l"/>
              </a:tabLst>
            </a:pPr>
            <a:r>
              <a:rPr sz="3200" spc="-5" dirty="0">
                <a:latin typeface="Times New Roman"/>
                <a:cs typeface="Times New Roman"/>
              </a:rPr>
              <a:t>Proportion </a:t>
            </a:r>
            <a:r>
              <a:rPr sz="3200" dirty="0">
                <a:latin typeface="Times New Roman"/>
                <a:cs typeface="Times New Roman"/>
              </a:rPr>
              <a:t>of </a:t>
            </a:r>
            <a:r>
              <a:rPr sz="3200" spc="-5" dirty="0">
                <a:latin typeface="Times New Roman"/>
                <a:cs typeface="Times New Roman"/>
              </a:rPr>
              <a:t>inliers</a:t>
            </a:r>
            <a:r>
              <a:rPr sz="3200" dirty="0">
                <a:latin typeface="Times New Roman"/>
                <a:cs typeface="Times New Roman"/>
              </a:rPr>
              <a:t> G=0.3</a:t>
            </a:r>
            <a:endParaRPr sz="32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660"/>
              </a:spcBef>
              <a:buChar char="•"/>
              <a:tabLst>
                <a:tab pos="354965" algn="l"/>
                <a:tab pos="355600" algn="l"/>
              </a:tabLst>
            </a:pPr>
            <a:r>
              <a:rPr sz="3200" spc="-5" dirty="0">
                <a:latin typeface="Times New Roman"/>
                <a:cs typeface="Times New Roman"/>
              </a:rPr>
              <a:t>Probability that </a:t>
            </a:r>
            <a:r>
              <a:rPr sz="3200" dirty="0">
                <a:latin typeface="Times New Roman"/>
                <a:cs typeface="Times New Roman"/>
              </a:rPr>
              <a:t>we </a:t>
            </a:r>
            <a:r>
              <a:rPr sz="3200" spc="-5" dirty="0">
                <a:latin typeface="Times New Roman"/>
                <a:cs typeface="Times New Roman"/>
              </a:rPr>
              <a:t>pick </a:t>
            </a:r>
            <a:r>
              <a:rPr sz="3200" dirty="0">
                <a:latin typeface="Times New Roman"/>
                <a:cs typeface="Times New Roman"/>
              </a:rPr>
              <a:t>P=4</a:t>
            </a:r>
            <a:r>
              <a:rPr sz="3200" spc="-5" dirty="0">
                <a:latin typeface="Times New Roman"/>
                <a:cs typeface="Times New Roman"/>
              </a:rPr>
              <a:t> inliers?</a:t>
            </a:r>
            <a:endParaRPr sz="3200">
              <a:latin typeface="Times New Roman"/>
              <a:cs typeface="Times New Roman"/>
            </a:endParaRPr>
          </a:p>
          <a:p>
            <a:pPr marL="469265">
              <a:lnSpc>
                <a:spcPct val="100000"/>
              </a:lnSpc>
              <a:spcBef>
                <a:spcPts val="560"/>
              </a:spcBef>
            </a:pPr>
            <a:r>
              <a:rPr sz="2800" dirty="0">
                <a:latin typeface="Times New Roman"/>
                <a:cs typeface="Times New Roman"/>
              </a:rPr>
              <a:t>– 0.3</a:t>
            </a:r>
            <a:r>
              <a:rPr sz="2775" baseline="27027" dirty="0">
                <a:latin typeface="Times New Roman"/>
                <a:cs typeface="Times New Roman"/>
              </a:rPr>
              <a:t>4</a:t>
            </a:r>
            <a:r>
              <a:rPr sz="3200" dirty="0">
                <a:latin typeface="Times New Roman"/>
                <a:cs typeface="Times New Roman"/>
              </a:rPr>
              <a:t>=0.0081 </a:t>
            </a:r>
            <a:r>
              <a:rPr sz="3200" spc="-5" dirty="0">
                <a:latin typeface="Times New Roman"/>
                <a:cs typeface="Times New Roman"/>
              </a:rPr>
              <a:t>(0.8%</a:t>
            </a:r>
            <a:r>
              <a:rPr sz="3200" spc="140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chance)</a:t>
            </a:r>
            <a:endParaRPr sz="3200">
              <a:latin typeface="Times New Roman"/>
              <a:cs typeface="Times New Roman"/>
            </a:endParaRPr>
          </a:p>
          <a:p>
            <a:pPr marL="355600" marR="5080" indent="-342900">
              <a:lnSpc>
                <a:spcPts val="3800"/>
              </a:lnSpc>
              <a:spcBef>
                <a:spcPts val="919"/>
              </a:spcBef>
              <a:buChar char="•"/>
              <a:tabLst>
                <a:tab pos="354965" algn="l"/>
                <a:tab pos="355600" algn="l"/>
              </a:tabLst>
            </a:pPr>
            <a:r>
              <a:rPr sz="3200" spc="-5" dirty="0">
                <a:latin typeface="Times New Roman"/>
                <a:cs typeface="Times New Roman"/>
              </a:rPr>
              <a:t>Probability that </a:t>
            </a:r>
            <a:r>
              <a:rPr sz="3200" dirty="0">
                <a:latin typeface="Times New Roman"/>
                <a:cs typeface="Times New Roman"/>
              </a:rPr>
              <a:t>we </a:t>
            </a:r>
            <a:r>
              <a:rPr sz="3200" spc="-5" dirty="0">
                <a:latin typeface="Times New Roman"/>
                <a:cs typeface="Times New Roman"/>
              </a:rPr>
              <a:t>have </a:t>
            </a:r>
            <a:r>
              <a:rPr sz="3200" dirty="0">
                <a:latin typeface="Times New Roman"/>
                <a:cs typeface="Times New Roman"/>
              </a:rPr>
              <a:t>not </a:t>
            </a:r>
            <a:r>
              <a:rPr sz="3200" spc="-5" dirty="0">
                <a:latin typeface="Times New Roman"/>
                <a:cs typeface="Times New Roman"/>
              </a:rPr>
              <a:t>picked </a:t>
            </a:r>
            <a:r>
              <a:rPr sz="3200" dirty="0">
                <a:latin typeface="Times New Roman"/>
                <a:cs typeface="Times New Roman"/>
              </a:rPr>
              <a:t>a </a:t>
            </a:r>
            <a:r>
              <a:rPr sz="3200" spc="-5" dirty="0">
                <a:latin typeface="Times New Roman"/>
                <a:cs typeface="Times New Roman"/>
              </a:rPr>
              <a:t>set </a:t>
            </a:r>
            <a:r>
              <a:rPr sz="3200" dirty="0">
                <a:latin typeface="Times New Roman"/>
                <a:cs typeface="Times New Roman"/>
              </a:rPr>
              <a:t>of  </a:t>
            </a:r>
            <a:r>
              <a:rPr sz="3200" spc="-5" dirty="0">
                <a:latin typeface="Times New Roman"/>
                <a:cs typeface="Times New Roman"/>
              </a:rPr>
              <a:t>inliers?</a:t>
            </a:r>
            <a:endParaRPr sz="3200">
              <a:latin typeface="Times New Roman"/>
              <a:cs typeface="Times New Roman"/>
            </a:endParaRPr>
          </a:p>
          <a:p>
            <a:pPr marL="755650" lvl="1" indent="-285750">
              <a:lnSpc>
                <a:spcPct val="100000"/>
              </a:lnSpc>
              <a:spcBef>
                <a:spcPts val="440"/>
              </a:spcBef>
              <a:buChar char="–"/>
              <a:tabLst>
                <a:tab pos="755650" algn="l"/>
              </a:tabLst>
            </a:pPr>
            <a:r>
              <a:rPr sz="2800" dirty="0">
                <a:latin typeface="Times New Roman"/>
                <a:cs typeface="Times New Roman"/>
              </a:rPr>
              <a:t>N=100</a:t>
            </a:r>
            <a:r>
              <a:rPr sz="2800" spc="-5" dirty="0">
                <a:latin typeface="Times New Roman"/>
                <a:cs typeface="Times New Roman"/>
              </a:rPr>
              <a:t> iterations:</a:t>
            </a:r>
            <a:endParaRPr sz="2800">
              <a:latin typeface="Times New Roman"/>
              <a:cs typeface="Times New Roman"/>
            </a:endParaRPr>
          </a:p>
          <a:p>
            <a:pPr marL="749300">
              <a:lnSpc>
                <a:spcPct val="100000"/>
              </a:lnSpc>
              <a:spcBef>
                <a:spcPts val="40"/>
              </a:spcBef>
            </a:pPr>
            <a:r>
              <a:rPr sz="2800" dirty="0">
                <a:latin typeface="Times New Roman"/>
                <a:cs typeface="Times New Roman"/>
              </a:rPr>
              <a:t>(1-0.3</a:t>
            </a:r>
            <a:r>
              <a:rPr sz="2775" baseline="27027" dirty="0">
                <a:latin typeface="Times New Roman"/>
                <a:cs typeface="Times New Roman"/>
              </a:rPr>
              <a:t>4</a:t>
            </a:r>
            <a:r>
              <a:rPr sz="2800" dirty="0">
                <a:latin typeface="Times New Roman"/>
                <a:cs typeface="Times New Roman"/>
              </a:rPr>
              <a:t>)</a:t>
            </a:r>
            <a:r>
              <a:rPr sz="2775" baseline="27027" dirty="0">
                <a:latin typeface="Times New Roman"/>
                <a:cs typeface="Times New Roman"/>
              </a:rPr>
              <a:t>100</a:t>
            </a:r>
            <a:r>
              <a:rPr sz="3200" dirty="0">
                <a:latin typeface="Times New Roman"/>
                <a:cs typeface="Times New Roman"/>
              </a:rPr>
              <a:t>=0.44 </a:t>
            </a:r>
            <a:r>
              <a:rPr sz="3200" spc="-5" dirty="0">
                <a:latin typeface="Times New Roman"/>
                <a:cs typeface="Times New Roman"/>
              </a:rPr>
              <a:t>(1 chance in </a:t>
            </a:r>
            <a:r>
              <a:rPr sz="3200" dirty="0">
                <a:latin typeface="Times New Roman"/>
                <a:cs typeface="Times New Roman"/>
              </a:rPr>
              <a:t>2)</a:t>
            </a:r>
            <a:endParaRPr sz="3200">
              <a:latin typeface="Times New Roman"/>
              <a:cs typeface="Times New Roman"/>
            </a:endParaRPr>
          </a:p>
          <a:p>
            <a:pPr marL="755650" lvl="1" indent="-285750">
              <a:lnSpc>
                <a:spcPct val="100000"/>
              </a:lnSpc>
              <a:spcBef>
                <a:spcPts val="560"/>
              </a:spcBef>
              <a:buChar char="–"/>
              <a:tabLst>
                <a:tab pos="755650" algn="l"/>
              </a:tabLst>
            </a:pPr>
            <a:r>
              <a:rPr sz="3200" dirty="0">
                <a:latin typeface="Times New Roman"/>
                <a:cs typeface="Times New Roman"/>
              </a:rPr>
              <a:t>N=1000</a:t>
            </a:r>
            <a:r>
              <a:rPr sz="3200" spc="-5" dirty="0">
                <a:latin typeface="Times New Roman"/>
                <a:cs typeface="Times New Roman"/>
              </a:rPr>
              <a:t> iterations: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98600" y="6261100"/>
            <a:ext cx="279019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latin typeface="Times New Roman"/>
                <a:cs typeface="Times New Roman"/>
              </a:rPr>
              <a:t>1 </a:t>
            </a:r>
            <a:r>
              <a:rPr sz="3200" spc="-5" dirty="0">
                <a:latin typeface="Times New Roman"/>
                <a:cs typeface="Times New Roman"/>
              </a:rPr>
              <a:t>chance in</a:t>
            </a:r>
            <a:r>
              <a:rPr sz="3200" spc="-8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3400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994398" y="1473201"/>
            <a:ext cx="1312862" cy="10413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373937" y="1473201"/>
            <a:ext cx="1338261" cy="103822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72605" y="185420"/>
            <a:ext cx="475932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Robustness:</a:t>
            </a:r>
            <a:r>
              <a:rPr spc="-45" dirty="0"/>
              <a:t> </a:t>
            </a:r>
            <a:r>
              <a:rPr spc="-5" dirty="0"/>
              <a:t>example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61999" y="1529080"/>
            <a:ext cx="7531100" cy="3924300"/>
          </a:xfrm>
          <a:prstGeom prst="rect">
            <a:avLst/>
          </a:prstGeom>
        </p:spPr>
        <p:txBody>
          <a:bodyPr vert="horz" wrap="square" lIns="0" tIns="9652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760"/>
              </a:spcBef>
              <a:buChar char="•"/>
              <a:tabLst>
                <a:tab pos="354965" algn="l"/>
                <a:tab pos="355600" algn="l"/>
              </a:tabLst>
            </a:pPr>
            <a:r>
              <a:rPr sz="3200" spc="-5" dirty="0">
                <a:latin typeface="Times New Roman"/>
                <a:cs typeface="Times New Roman"/>
              </a:rPr>
              <a:t>Proportion </a:t>
            </a:r>
            <a:r>
              <a:rPr sz="3200" dirty="0">
                <a:latin typeface="Times New Roman"/>
                <a:cs typeface="Times New Roman"/>
              </a:rPr>
              <a:t>of </a:t>
            </a:r>
            <a:r>
              <a:rPr sz="3200" spc="-5" dirty="0">
                <a:latin typeface="Times New Roman"/>
                <a:cs typeface="Times New Roman"/>
              </a:rPr>
              <a:t>inliers</a:t>
            </a:r>
            <a:r>
              <a:rPr sz="3200" dirty="0">
                <a:latin typeface="Times New Roman"/>
                <a:cs typeface="Times New Roman"/>
              </a:rPr>
              <a:t> G=0.1</a:t>
            </a:r>
            <a:endParaRPr sz="32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660"/>
              </a:spcBef>
              <a:buChar char="•"/>
              <a:tabLst>
                <a:tab pos="354965" algn="l"/>
                <a:tab pos="355600" algn="l"/>
              </a:tabLst>
            </a:pPr>
            <a:r>
              <a:rPr sz="3200" spc="-5" dirty="0">
                <a:latin typeface="Times New Roman"/>
                <a:cs typeface="Times New Roman"/>
              </a:rPr>
              <a:t>Probability that </a:t>
            </a:r>
            <a:r>
              <a:rPr sz="3200" dirty="0">
                <a:latin typeface="Times New Roman"/>
                <a:cs typeface="Times New Roman"/>
              </a:rPr>
              <a:t>we </a:t>
            </a:r>
            <a:r>
              <a:rPr sz="3200" spc="-5" dirty="0">
                <a:latin typeface="Times New Roman"/>
                <a:cs typeface="Times New Roman"/>
              </a:rPr>
              <a:t>pick </a:t>
            </a:r>
            <a:r>
              <a:rPr sz="3200" dirty="0">
                <a:latin typeface="Times New Roman"/>
                <a:cs typeface="Times New Roman"/>
              </a:rPr>
              <a:t>P=4</a:t>
            </a:r>
            <a:r>
              <a:rPr sz="3200" spc="-5" dirty="0">
                <a:latin typeface="Times New Roman"/>
                <a:cs typeface="Times New Roman"/>
              </a:rPr>
              <a:t> inliers?</a:t>
            </a:r>
            <a:endParaRPr sz="3200">
              <a:latin typeface="Times New Roman"/>
              <a:cs typeface="Times New Roman"/>
            </a:endParaRPr>
          </a:p>
          <a:p>
            <a:pPr marL="469265">
              <a:lnSpc>
                <a:spcPct val="100000"/>
              </a:lnSpc>
              <a:spcBef>
                <a:spcPts val="560"/>
              </a:spcBef>
            </a:pPr>
            <a:r>
              <a:rPr sz="2800" dirty="0">
                <a:latin typeface="Times New Roman"/>
                <a:cs typeface="Times New Roman"/>
              </a:rPr>
              <a:t>– 0.1</a:t>
            </a:r>
            <a:r>
              <a:rPr sz="2775" baseline="27027" dirty="0">
                <a:latin typeface="Times New Roman"/>
                <a:cs typeface="Times New Roman"/>
              </a:rPr>
              <a:t>4</a:t>
            </a:r>
            <a:r>
              <a:rPr sz="3200" dirty="0">
                <a:latin typeface="Times New Roman"/>
                <a:cs typeface="Times New Roman"/>
              </a:rPr>
              <a:t>=0.0001 </a:t>
            </a:r>
            <a:r>
              <a:rPr sz="3200" spc="-5" dirty="0">
                <a:latin typeface="Times New Roman"/>
                <a:cs typeface="Times New Roman"/>
              </a:rPr>
              <a:t>(0.01% chances, </a:t>
            </a:r>
            <a:r>
              <a:rPr sz="3200" dirty="0">
                <a:latin typeface="Times New Roman"/>
                <a:cs typeface="Times New Roman"/>
              </a:rPr>
              <a:t>1 </a:t>
            </a:r>
            <a:r>
              <a:rPr sz="3200" spc="-5" dirty="0">
                <a:latin typeface="Times New Roman"/>
                <a:cs typeface="Times New Roman"/>
              </a:rPr>
              <a:t>in</a:t>
            </a:r>
            <a:r>
              <a:rPr sz="3200" spc="10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10,000)</a:t>
            </a:r>
            <a:endParaRPr sz="3200">
              <a:latin typeface="Times New Roman"/>
              <a:cs typeface="Times New Roman"/>
            </a:endParaRPr>
          </a:p>
          <a:p>
            <a:pPr marL="355600" marR="125095" indent="-342900">
              <a:lnSpc>
                <a:spcPts val="3800"/>
              </a:lnSpc>
              <a:spcBef>
                <a:spcPts val="919"/>
              </a:spcBef>
              <a:buChar char="•"/>
              <a:tabLst>
                <a:tab pos="354965" algn="l"/>
                <a:tab pos="355600" algn="l"/>
              </a:tabLst>
            </a:pPr>
            <a:r>
              <a:rPr sz="3200" spc="-5" dirty="0">
                <a:latin typeface="Times New Roman"/>
                <a:cs typeface="Times New Roman"/>
              </a:rPr>
              <a:t>Probability that </a:t>
            </a:r>
            <a:r>
              <a:rPr sz="3200" dirty="0">
                <a:latin typeface="Times New Roman"/>
                <a:cs typeface="Times New Roman"/>
              </a:rPr>
              <a:t>we </a:t>
            </a:r>
            <a:r>
              <a:rPr sz="3200" spc="-5" dirty="0">
                <a:latin typeface="Times New Roman"/>
                <a:cs typeface="Times New Roman"/>
              </a:rPr>
              <a:t>have </a:t>
            </a:r>
            <a:r>
              <a:rPr sz="3200" dirty="0">
                <a:latin typeface="Times New Roman"/>
                <a:cs typeface="Times New Roman"/>
              </a:rPr>
              <a:t>not </a:t>
            </a:r>
            <a:r>
              <a:rPr sz="3200" spc="-5" dirty="0">
                <a:latin typeface="Times New Roman"/>
                <a:cs typeface="Times New Roman"/>
              </a:rPr>
              <a:t>picked </a:t>
            </a:r>
            <a:r>
              <a:rPr sz="3200" dirty="0">
                <a:latin typeface="Times New Roman"/>
                <a:cs typeface="Times New Roman"/>
              </a:rPr>
              <a:t>a </a:t>
            </a:r>
            <a:r>
              <a:rPr sz="3200" spc="-5" dirty="0">
                <a:latin typeface="Times New Roman"/>
                <a:cs typeface="Times New Roman"/>
              </a:rPr>
              <a:t>set </a:t>
            </a:r>
            <a:r>
              <a:rPr sz="3200" dirty="0">
                <a:latin typeface="Times New Roman"/>
                <a:cs typeface="Times New Roman"/>
              </a:rPr>
              <a:t>of  </a:t>
            </a:r>
            <a:r>
              <a:rPr sz="3200" spc="-5" dirty="0">
                <a:latin typeface="Times New Roman"/>
                <a:cs typeface="Times New Roman"/>
              </a:rPr>
              <a:t>inliers?</a:t>
            </a:r>
            <a:endParaRPr sz="3200">
              <a:latin typeface="Times New Roman"/>
              <a:cs typeface="Times New Roman"/>
            </a:endParaRPr>
          </a:p>
          <a:p>
            <a:pPr marL="469265">
              <a:lnSpc>
                <a:spcPct val="100000"/>
              </a:lnSpc>
              <a:spcBef>
                <a:spcPts val="440"/>
              </a:spcBef>
              <a:tabLst>
                <a:tab pos="3434715" algn="l"/>
              </a:tabLst>
            </a:pPr>
            <a:r>
              <a:rPr sz="2800" dirty="0">
                <a:latin typeface="Times New Roman"/>
                <a:cs typeface="Times New Roman"/>
              </a:rPr>
              <a:t>–</a:t>
            </a:r>
            <a:r>
              <a:rPr sz="2800" spc="15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N=100</a:t>
            </a:r>
            <a:r>
              <a:rPr sz="2800" spc="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iterations:	</a:t>
            </a:r>
            <a:r>
              <a:rPr sz="2800" dirty="0">
                <a:latin typeface="Times New Roman"/>
                <a:cs typeface="Times New Roman"/>
              </a:rPr>
              <a:t>(1-0.1</a:t>
            </a:r>
            <a:r>
              <a:rPr sz="2775" baseline="27027" dirty="0">
                <a:latin typeface="Times New Roman"/>
                <a:cs typeface="Times New Roman"/>
              </a:rPr>
              <a:t>4</a:t>
            </a:r>
            <a:r>
              <a:rPr sz="2800" dirty="0">
                <a:latin typeface="Times New Roman"/>
                <a:cs typeface="Times New Roman"/>
              </a:rPr>
              <a:t>)</a:t>
            </a:r>
            <a:r>
              <a:rPr sz="2775" baseline="27027" dirty="0">
                <a:latin typeface="Times New Roman"/>
                <a:cs typeface="Times New Roman"/>
              </a:rPr>
              <a:t>100</a:t>
            </a:r>
            <a:r>
              <a:rPr sz="3200" dirty="0">
                <a:latin typeface="Times New Roman"/>
                <a:cs typeface="Times New Roman"/>
              </a:rPr>
              <a:t>=0.99</a:t>
            </a:r>
            <a:endParaRPr sz="3200">
              <a:latin typeface="Times New Roman"/>
              <a:cs typeface="Times New Roman"/>
            </a:endParaRPr>
          </a:p>
          <a:p>
            <a:pPr marL="469265">
              <a:lnSpc>
                <a:spcPct val="100000"/>
              </a:lnSpc>
              <a:spcBef>
                <a:spcPts val="660"/>
              </a:spcBef>
            </a:pPr>
            <a:r>
              <a:rPr sz="3200" dirty="0">
                <a:latin typeface="Times New Roman"/>
                <a:cs typeface="Times New Roman"/>
              </a:rPr>
              <a:t>– N=1000 </a:t>
            </a:r>
            <a:r>
              <a:rPr sz="3200" spc="-5" dirty="0">
                <a:latin typeface="Times New Roman"/>
                <a:cs typeface="Times New Roman"/>
              </a:rPr>
              <a:t>iterations:</a:t>
            </a:r>
            <a:r>
              <a:rPr sz="3200" spc="-16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90%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19199" y="5415279"/>
            <a:ext cx="4209415" cy="1168400"/>
          </a:xfrm>
          <a:prstGeom prst="rect">
            <a:avLst/>
          </a:prstGeom>
        </p:spPr>
        <p:txBody>
          <a:bodyPr vert="horz" wrap="square" lIns="0" tIns="965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60"/>
              </a:spcBef>
            </a:pPr>
            <a:r>
              <a:rPr sz="3200" dirty="0">
                <a:latin typeface="Times New Roman"/>
                <a:cs typeface="Times New Roman"/>
              </a:rPr>
              <a:t>– N=10,000:</a:t>
            </a:r>
            <a:r>
              <a:rPr sz="3200" spc="-17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36%</a:t>
            </a:r>
            <a:endParaRPr sz="3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660"/>
              </a:spcBef>
            </a:pPr>
            <a:r>
              <a:rPr sz="3200" dirty="0">
                <a:latin typeface="Times New Roman"/>
                <a:cs typeface="Times New Roman"/>
              </a:rPr>
              <a:t>– N=100,000: 1 </a:t>
            </a:r>
            <a:r>
              <a:rPr sz="3200" spc="-5" dirty="0">
                <a:latin typeface="Times New Roman"/>
                <a:cs typeface="Times New Roman"/>
              </a:rPr>
              <a:t>in</a:t>
            </a:r>
            <a:r>
              <a:rPr sz="3200" spc="-25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22,000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994398" y="1066801"/>
            <a:ext cx="1312862" cy="10413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373937" y="1066801"/>
            <a:ext cx="1338261" cy="103822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99753" y="833121"/>
            <a:ext cx="550481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Robustness:</a:t>
            </a:r>
            <a:r>
              <a:rPr spc="-25" dirty="0"/>
              <a:t> </a:t>
            </a:r>
            <a:r>
              <a:rPr spc="-5" dirty="0"/>
              <a:t>conclusions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61999" y="2019300"/>
            <a:ext cx="7138670" cy="3652520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355600" marR="5080" indent="-342900">
              <a:lnSpc>
                <a:spcPts val="3800"/>
              </a:lnSpc>
              <a:spcBef>
                <a:spcPts val="260"/>
              </a:spcBef>
              <a:buChar char="•"/>
              <a:tabLst>
                <a:tab pos="354965" algn="l"/>
                <a:tab pos="355600" algn="l"/>
              </a:tabLst>
            </a:pPr>
            <a:r>
              <a:rPr sz="3200" spc="-5" dirty="0">
                <a:latin typeface="Times New Roman"/>
                <a:cs typeface="Times New Roman"/>
              </a:rPr>
              <a:t>Effect </a:t>
            </a:r>
            <a:r>
              <a:rPr sz="3200" dirty="0">
                <a:latin typeface="Times New Roman"/>
                <a:cs typeface="Times New Roman"/>
              </a:rPr>
              <a:t>of </a:t>
            </a:r>
            <a:r>
              <a:rPr sz="3200" spc="-5" dirty="0">
                <a:latin typeface="Times New Roman"/>
                <a:cs typeface="Times New Roman"/>
              </a:rPr>
              <a:t>number </a:t>
            </a:r>
            <a:r>
              <a:rPr sz="3200" dirty="0">
                <a:latin typeface="Times New Roman"/>
                <a:cs typeface="Times New Roman"/>
              </a:rPr>
              <a:t>of </a:t>
            </a:r>
            <a:r>
              <a:rPr sz="3200" spc="-5" dirty="0">
                <a:latin typeface="Times New Roman"/>
                <a:cs typeface="Times New Roman"/>
              </a:rPr>
              <a:t>parameters </a:t>
            </a:r>
            <a:r>
              <a:rPr sz="3200" dirty="0">
                <a:latin typeface="Times New Roman"/>
                <a:cs typeface="Times New Roman"/>
              </a:rPr>
              <a:t>of </a:t>
            </a:r>
            <a:r>
              <a:rPr sz="3200" spc="-5" dirty="0">
                <a:latin typeface="Times New Roman"/>
                <a:cs typeface="Times New Roman"/>
              </a:rPr>
              <a:t>model/  number </a:t>
            </a:r>
            <a:r>
              <a:rPr sz="3200" dirty="0">
                <a:latin typeface="Times New Roman"/>
                <a:cs typeface="Times New Roman"/>
              </a:rPr>
              <a:t>of </a:t>
            </a:r>
            <a:r>
              <a:rPr sz="3200" spc="-5" dirty="0">
                <a:latin typeface="Times New Roman"/>
                <a:cs typeface="Times New Roman"/>
              </a:rPr>
              <a:t>necessary</a:t>
            </a:r>
            <a:r>
              <a:rPr sz="3200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pairs</a:t>
            </a:r>
            <a:endParaRPr sz="3200">
              <a:latin typeface="Times New Roman"/>
              <a:cs typeface="Times New Roman"/>
            </a:endParaRPr>
          </a:p>
          <a:p>
            <a:pPr marL="755650" lvl="1" indent="-285750">
              <a:lnSpc>
                <a:spcPct val="100000"/>
              </a:lnSpc>
              <a:spcBef>
                <a:spcPts val="439"/>
              </a:spcBef>
              <a:buChar char="–"/>
              <a:tabLst>
                <a:tab pos="755650" algn="l"/>
              </a:tabLst>
            </a:pPr>
            <a:r>
              <a:rPr sz="2800" spc="-5" dirty="0">
                <a:latin typeface="Times New Roman"/>
                <a:cs typeface="Times New Roman"/>
              </a:rPr>
              <a:t>Bad exponential</a:t>
            </a:r>
            <a:endParaRPr sz="28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740"/>
              </a:spcBef>
              <a:buChar char="•"/>
              <a:tabLst>
                <a:tab pos="354965" algn="l"/>
                <a:tab pos="355600" algn="l"/>
              </a:tabLst>
            </a:pPr>
            <a:r>
              <a:rPr sz="3200" spc="-5" dirty="0">
                <a:latin typeface="Times New Roman"/>
                <a:cs typeface="Times New Roman"/>
              </a:rPr>
              <a:t>Effect </a:t>
            </a:r>
            <a:r>
              <a:rPr sz="3200" dirty="0">
                <a:latin typeface="Times New Roman"/>
                <a:cs typeface="Times New Roman"/>
              </a:rPr>
              <a:t>of </a:t>
            </a:r>
            <a:r>
              <a:rPr sz="3200" spc="-5" dirty="0">
                <a:latin typeface="Times New Roman"/>
                <a:cs typeface="Times New Roman"/>
              </a:rPr>
              <a:t>percentage </a:t>
            </a:r>
            <a:r>
              <a:rPr sz="3200" dirty="0">
                <a:latin typeface="Times New Roman"/>
                <a:cs typeface="Times New Roman"/>
              </a:rPr>
              <a:t>of</a:t>
            </a:r>
            <a:r>
              <a:rPr sz="3200" spc="-10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inliers</a:t>
            </a:r>
            <a:endParaRPr sz="3200">
              <a:latin typeface="Times New Roman"/>
              <a:cs typeface="Times New Roman"/>
            </a:endParaRPr>
          </a:p>
          <a:p>
            <a:pPr marL="755650" lvl="1" indent="-285750">
              <a:lnSpc>
                <a:spcPct val="100000"/>
              </a:lnSpc>
              <a:spcBef>
                <a:spcPts val="560"/>
              </a:spcBef>
              <a:buChar char="–"/>
              <a:tabLst>
                <a:tab pos="755650" algn="l"/>
              </a:tabLst>
            </a:pPr>
            <a:r>
              <a:rPr sz="2800" spc="-5" dirty="0">
                <a:latin typeface="Times New Roman"/>
                <a:cs typeface="Times New Roman"/>
              </a:rPr>
              <a:t>Base </a:t>
            </a:r>
            <a:r>
              <a:rPr sz="2800" dirty="0">
                <a:latin typeface="Times New Roman"/>
                <a:cs typeface="Times New Roman"/>
              </a:rPr>
              <a:t>of </a:t>
            </a:r>
            <a:r>
              <a:rPr sz="2800" spc="-5" dirty="0">
                <a:latin typeface="Times New Roman"/>
                <a:cs typeface="Times New Roman"/>
              </a:rPr>
              <a:t>the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exponential</a:t>
            </a:r>
            <a:endParaRPr sz="28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740"/>
              </a:spcBef>
              <a:buChar char="•"/>
              <a:tabLst>
                <a:tab pos="354965" algn="l"/>
                <a:tab pos="355600" algn="l"/>
              </a:tabLst>
            </a:pPr>
            <a:r>
              <a:rPr sz="3200" spc="-5" dirty="0">
                <a:latin typeface="Times New Roman"/>
                <a:cs typeface="Times New Roman"/>
              </a:rPr>
              <a:t>Effect </a:t>
            </a:r>
            <a:r>
              <a:rPr sz="3200" dirty="0">
                <a:latin typeface="Times New Roman"/>
                <a:cs typeface="Times New Roman"/>
              </a:rPr>
              <a:t>of </a:t>
            </a:r>
            <a:r>
              <a:rPr sz="3200" spc="-5" dirty="0">
                <a:latin typeface="Times New Roman"/>
                <a:cs typeface="Times New Roman"/>
              </a:rPr>
              <a:t>number </a:t>
            </a:r>
            <a:r>
              <a:rPr sz="3200" dirty="0">
                <a:latin typeface="Times New Roman"/>
                <a:cs typeface="Times New Roman"/>
              </a:rPr>
              <a:t>of</a:t>
            </a:r>
            <a:r>
              <a:rPr sz="3200" spc="-5" dirty="0">
                <a:latin typeface="Times New Roman"/>
                <a:cs typeface="Times New Roman"/>
              </a:rPr>
              <a:t> iterations</a:t>
            </a:r>
            <a:endParaRPr sz="3200">
              <a:latin typeface="Times New Roman"/>
              <a:cs typeface="Times New Roman"/>
            </a:endParaRPr>
          </a:p>
          <a:p>
            <a:pPr marL="755650" lvl="1" indent="-285750">
              <a:lnSpc>
                <a:spcPct val="100000"/>
              </a:lnSpc>
              <a:spcBef>
                <a:spcPts val="560"/>
              </a:spcBef>
              <a:buChar char="–"/>
              <a:tabLst>
                <a:tab pos="755650" algn="l"/>
              </a:tabLst>
            </a:pPr>
            <a:r>
              <a:rPr sz="2800" dirty="0">
                <a:latin typeface="Times New Roman"/>
                <a:cs typeface="Times New Roman"/>
              </a:rPr>
              <a:t>Good</a:t>
            </a:r>
            <a:r>
              <a:rPr sz="2800" spc="-5" dirty="0">
                <a:latin typeface="Times New Roman"/>
                <a:cs typeface="Times New Roman"/>
              </a:rPr>
              <a:t> exponential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400290" y="6281420"/>
            <a:ext cx="20320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Times New Roman"/>
                <a:cs typeface="Times New Roman"/>
              </a:rPr>
              <a:t>47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19201" y="833121"/>
            <a:ext cx="515393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419350" algn="l"/>
              </a:tabLst>
            </a:pPr>
            <a:r>
              <a:rPr dirty="0"/>
              <a:t>RANSAC	r</a:t>
            </a:r>
            <a:r>
              <a:rPr spc="-5" dirty="0"/>
              <a:t>eca</a:t>
            </a:r>
            <a:r>
              <a:rPr dirty="0"/>
              <a:t>p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61999" y="2019300"/>
            <a:ext cx="7252334" cy="4500880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355600" marR="184150" indent="-342900">
              <a:lnSpc>
                <a:spcPts val="3800"/>
              </a:lnSpc>
              <a:spcBef>
                <a:spcPts val="260"/>
              </a:spcBef>
              <a:buChar char="•"/>
              <a:tabLst>
                <a:tab pos="354965" algn="l"/>
                <a:tab pos="355600" algn="l"/>
              </a:tabLst>
            </a:pPr>
            <a:r>
              <a:rPr sz="3200" dirty="0">
                <a:latin typeface="Times New Roman"/>
                <a:cs typeface="Times New Roman"/>
              </a:rPr>
              <a:t>For </a:t>
            </a:r>
            <a:r>
              <a:rPr sz="3200" spc="-5" dirty="0">
                <a:latin typeface="Times New Roman"/>
                <a:cs typeface="Times New Roman"/>
              </a:rPr>
              <a:t>fitting </a:t>
            </a:r>
            <a:r>
              <a:rPr sz="3200" dirty="0">
                <a:latin typeface="Times New Roman"/>
                <a:cs typeface="Times New Roman"/>
              </a:rPr>
              <a:t>a </a:t>
            </a:r>
            <a:r>
              <a:rPr sz="3200" spc="-5" dirty="0">
                <a:latin typeface="Times New Roman"/>
                <a:cs typeface="Times New Roman"/>
              </a:rPr>
              <a:t>model with low number </a:t>
            </a:r>
            <a:r>
              <a:rPr sz="3200" dirty="0">
                <a:latin typeface="Times New Roman"/>
                <a:cs typeface="Times New Roman"/>
              </a:rPr>
              <a:t>P of  </a:t>
            </a:r>
            <a:r>
              <a:rPr sz="3200" spc="-5" dirty="0">
                <a:latin typeface="Times New Roman"/>
                <a:cs typeface="Times New Roman"/>
              </a:rPr>
              <a:t>parameters (8 for</a:t>
            </a:r>
            <a:r>
              <a:rPr sz="3200" spc="5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homographies)</a:t>
            </a:r>
            <a:endParaRPr sz="32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540"/>
              </a:spcBef>
              <a:buChar char="•"/>
              <a:tabLst>
                <a:tab pos="354965" algn="l"/>
                <a:tab pos="355600" algn="l"/>
              </a:tabLst>
            </a:pPr>
            <a:r>
              <a:rPr sz="3200" spc="-5" dirty="0">
                <a:latin typeface="Times New Roman"/>
                <a:cs typeface="Times New Roman"/>
              </a:rPr>
              <a:t>Loop</a:t>
            </a:r>
            <a:endParaRPr sz="3200">
              <a:latin typeface="Times New Roman"/>
              <a:cs typeface="Times New Roman"/>
            </a:endParaRPr>
          </a:p>
          <a:p>
            <a:pPr marL="755650" lvl="1" indent="-285750">
              <a:lnSpc>
                <a:spcPct val="100000"/>
              </a:lnSpc>
              <a:spcBef>
                <a:spcPts val="660"/>
              </a:spcBef>
              <a:buChar char="–"/>
              <a:tabLst>
                <a:tab pos="755650" algn="l"/>
              </a:tabLst>
            </a:pPr>
            <a:r>
              <a:rPr sz="2800" spc="-5" dirty="0">
                <a:latin typeface="Times New Roman"/>
                <a:cs typeface="Times New Roman"/>
              </a:rPr>
              <a:t>Select </a:t>
            </a:r>
            <a:r>
              <a:rPr sz="2800" dirty="0">
                <a:latin typeface="Times New Roman"/>
                <a:cs typeface="Times New Roman"/>
              </a:rPr>
              <a:t>P </a:t>
            </a:r>
            <a:r>
              <a:rPr sz="2800" spc="-5" dirty="0">
                <a:latin typeface="Times New Roman"/>
                <a:cs typeface="Times New Roman"/>
              </a:rPr>
              <a:t>random data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points</a:t>
            </a:r>
            <a:endParaRPr sz="2800">
              <a:latin typeface="Times New Roman"/>
              <a:cs typeface="Times New Roman"/>
            </a:endParaRPr>
          </a:p>
          <a:p>
            <a:pPr marL="755650" lvl="1" indent="-285750">
              <a:lnSpc>
                <a:spcPct val="100000"/>
              </a:lnSpc>
              <a:spcBef>
                <a:spcPts val="540"/>
              </a:spcBef>
              <a:buChar char="–"/>
              <a:tabLst>
                <a:tab pos="755650" algn="l"/>
              </a:tabLst>
            </a:pPr>
            <a:r>
              <a:rPr sz="2800" spc="-5" dirty="0">
                <a:latin typeface="Times New Roman"/>
                <a:cs typeface="Times New Roman"/>
              </a:rPr>
              <a:t>Fit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model</a:t>
            </a:r>
            <a:endParaRPr sz="2800">
              <a:latin typeface="Times New Roman"/>
              <a:cs typeface="Times New Roman"/>
            </a:endParaRPr>
          </a:p>
          <a:p>
            <a:pPr marL="755650" lvl="1" indent="-285750">
              <a:lnSpc>
                <a:spcPct val="100000"/>
              </a:lnSpc>
              <a:spcBef>
                <a:spcPts val="640"/>
              </a:spcBef>
              <a:buChar char="–"/>
              <a:tabLst>
                <a:tab pos="755650" algn="l"/>
              </a:tabLst>
            </a:pPr>
            <a:r>
              <a:rPr sz="2800" dirty="0">
                <a:latin typeface="Times New Roman"/>
                <a:cs typeface="Times New Roman"/>
              </a:rPr>
              <a:t>Count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inliers</a:t>
            </a:r>
            <a:endParaRPr sz="2800">
              <a:latin typeface="Times New Roman"/>
              <a:cs typeface="Times New Roman"/>
            </a:endParaRPr>
          </a:p>
          <a:p>
            <a:pPr marL="749300">
              <a:lnSpc>
                <a:spcPct val="100000"/>
              </a:lnSpc>
              <a:spcBef>
                <a:spcPts val="40"/>
              </a:spcBef>
            </a:pPr>
            <a:r>
              <a:rPr sz="2800" spc="-5" dirty="0">
                <a:latin typeface="Times New Roman"/>
                <a:cs typeface="Times New Roman"/>
              </a:rPr>
              <a:t>(other data points well fit </a:t>
            </a:r>
            <a:r>
              <a:rPr sz="2800" dirty="0">
                <a:latin typeface="Times New Roman"/>
                <a:cs typeface="Times New Roman"/>
              </a:rPr>
              <a:t>by </a:t>
            </a:r>
            <a:r>
              <a:rPr sz="2800" spc="-5" dirty="0">
                <a:latin typeface="Times New Roman"/>
                <a:cs typeface="Times New Roman"/>
              </a:rPr>
              <a:t>this</a:t>
            </a:r>
            <a:r>
              <a:rPr sz="2800" spc="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model)</a:t>
            </a:r>
            <a:endParaRPr sz="28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640"/>
              </a:spcBef>
              <a:buChar char="•"/>
              <a:tabLst>
                <a:tab pos="354965" algn="l"/>
                <a:tab pos="355600" algn="l"/>
              </a:tabLst>
            </a:pPr>
            <a:r>
              <a:rPr sz="3200" spc="-5" dirty="0">
                <a:latin typeface="Times New Roman"/>
                <a:cs typeface="Times New Roman"/>
              </a:rPr>
              <a:t>Keep model with largest number </a:t>
            </a:r>
            <a:r>
              <a:rPr sz="3200" dirty="0">
                <a:latin typeface="Times New Roman"/>
                <a:cs typeface="Times New Roman"/>
              </a:rPr>
              <a:t>of</a:t>
            </a:r>
            <a:r>
              <a:rPr sz="3200" spc="5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inliers</a:t>
            </a:r>
            <a:endParaRPr sz="3200">
              <a:latin typeface="Times New Roman"/>
              <a:cs typeface="Times New Roman"/>
            </a:endParaRPr>
          </a:p>
          <a:p>
            <a:pPr marR="415290" algn="r">
              <a:lnSpc>
                <a:spcPct val="100000"/>
              </a:lnSpc>
              <a:spcBef>
                <a:spcPts val="1620"/>
              </a:spcBef>
            </a:pPr>
            <a:r>
              <a:rPr sz="1400" dirty="0">
                <a:latin typeface="Times New Roman"/>
                <a:cs typeface="Times New Roman"/>
              </a:rPr>
              <a:t>48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48200" y="3924300"/>
            <a:ext cx="3675061" cy="26606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38200" y="3924300"/>
            <a:ext cx="3675062" cy="26638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38200" y="1143001"/>
            <a:ext cx="3676648" cy="266064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648200" y="1143001"/>
            <a:ext cx="3676648" cy="266064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466192" y="248920"/>
            <a:ext cx="617220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419350" algn="l"/>
                <a:tab pos="3210560" algn="l"/>
              </a:tabLst>
            </a:pPr>
            <a:r>
              <a:rPr dirty="0"/>
              <a:t>RANSAC	</a:t>
            </a:r>
            <a:r>
              <a:rPr spc="-5" dirty="0"/>
              <a:t>for	Homography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38200" y="1143001"/>
            <a:ext cx="3676648" cy="26606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648200" y="1143001"/>
            <a:ext cx="3676648" cy="26606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466192" y="185420"/>
            <a:ext cx="617220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419350" algn="l"/>
                <a:tab pos="3210560" algn="l"/>
              </a:tabLst>
            </a:pPr>
            <a:r>
              <a:rPr dirty="0"/>
              <a:t>RANSAC	</a:t>
            </a:r>
            <a:r>
              <a:rPr spc="-5" dirty="0"/>
              <a:t>for	Homography</a:t>
            </a:r>
          </a:p>
        </p:txBody>
      </p:sp>
      <p:sp>
        <p:nvSpPr>
          <p:cNvPr id="5" name="object 5"/>
          <p:cNvSpPr/>
          <p:nvPr/>
        </p:nvSpPr>
        <p:spPr>
          <a:xfrm>
            <a:off x="838200" y="3921125"/>
            <a:ext cx="3675062" cy="266064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643437" y="3921125"/>
            <a:ext cx="3675061" cy="266064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38200" y="1143001"/>
            <a:ext cx="3676648" cy="26606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648200" y="1143001"/>
            <a:ext cx="3676648" cy="26606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478892" y="134620"/>
            <a:ext cx="617220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419350" algn="l"/>
                <a:tab pos="3210560" algn="l"/>
              </a:tabLst>
            </a:pPr>
            <a:r>
              <a:rPr dirty="0"/>
              <a:t>RANSAC	</a:t>
            </a:r>
            <a:r>
              <a:rPr spc="-5" dirty="0"/>
              <a:t>for	Homography</a:t>
            </a:r>
          </a:p>
        </p:txBody>
      </p:sp>
      <p:sp>
        <p:nvSpPr>
          <p:cNvPr id="5" name="object 5"/>
          <p:cNvSpPr/>
          <p:nvPr/>
        </p:nvSpPr>
        <p:spPr>
          <a:xfrm>
            <a:off x="1738312" y="3922713"/>
            <a:ext cx="5691186" cy="284638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190998" y="3200400"/>
            <a:ext cx="739775" cy="1090930"/>
          </a:xfrm>
          <a:custGeom>
            <a:avLst/>
            <a:gdLst/>
            <a:ahLst/>
            <a:cxnLst/>
            <a:rect l="l" t="t" r="r" b="b"/>
            <a:pathLst>
              <a:path w="739775" h="1090929">
                <a:moveTo>
                  <a:pt x="739775" y="817960"/>
                </a:moveTo>
                <a:lnTo>
                  <a:pt x="0" y="817960"/>
                </a:lnTo>
                <a:lnTo>
                  <a:pt x="369887" y="1090613"/>
                </a:lnTo>
                <a:lnTo>
                  <a:pt x="739775" y="817960"/>
                </a:lnTo>
                <a:close/>
              </a:path>
              <a:path w="739775" h="1090929">
                <a:moveTo>
                  <a:pt x="554831" y="0"/>
                </a:moveTo>
                <a:lnTo>
                  <a:pt x="184943" y="0"/>
                </a:lnTo>
                <a:lnTo>
                  <a:pt x="184943" y="817960"/>
                </a:lnTo>
                <a:lnTo>
                  <a:pt x="554831" y="817960"/>
                </a:lnTo>
                <a:lnTo>
                  <a:pt x="554831" y="0"/>
                </a:lnTo>
                <a:close/>
              </a:path>
            </a:pathLst>
          </a:custGeom>
          <a:solidFill>
            <a:srgbClr val="00D2A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190998" y="3200400"/>
            <a:ext cx="739775" cy="1090930"/>
          </a:xfrm>
          <a:custGeom>
            <a:avLst/>
            <a:gdLst/>
            <a:ahLst/>
            <a:cxnLst/>
            <a:rect l="l" t="t" r="r" b="b"/>
            <a:pathLst>
              <a:path w="739775" h="1090929">
                <a:moveTo>
                  <a:pt x="0" y="817959"/>
                </a:moveTo>
                <a:lnTo>
                  <a:pt x="184943" y="817959"/>
                </a:lnTo>
                <a:lnTo>
                  <a:pt x="184943" y="0"/>
                </a:lnTo>
                <a:lnTo>
                  <a:pt x="554831" y="0"/>
                </a:lnTo>
                <a:lnTo>
                  <a:pt x="554831" y="817959"/>
                </a:lnTo>
                <a:lnTo>
                  <a:pt x="739774" y="817959"/>
                </a:lnTo>
                <a:lnTo>
                  <a:pt x="369887" y="1090612"/>
                </a:lnTo>
                <a:lnTo>
                  <a:pt x="0" y="817959"/>
                </a:lnTo>
                <a:close/>
              </a:path>
            </a:pathLst>
          </a:custGeom>
          <a:ln w="1269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1106857" y="2370183"/>
            <a:ext cx="1507512" cy="2138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4" name="object 4"/>
          <p:cNvSpPr/>
          <p:nvPr/>
        </p:nvSpPr>
        <p:spPr>
          <a:xfrm>
            <a:off x="1127627" y="2871181"/>
            <a:ext cx="2282681" cy="282270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5" name="object 5"/>
          <p:cNvSpPr/>
          <p:nvPr/>
        </p:nvSpPr>
        <p:spPr>
          <a:xfrm>
            <a:off x="4380105" y="2281504"/>
            <a:ext cx="2310842" cy="77520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6" name="object 6"/>
          <p:cNvSpPr/>
          <p:nvPr/>
        </p:nvSpPr>
        <p:spPr>
          <a:xfrm>
            <a:off x="4244555" y="4645113"/>
            <a:ext cx="3959929" cy="51562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7" name="object 7"/>
          <p:cNvSpPr txBox="1"/>
          <p:nvPr/>
        </p:nvSpPr>
        <p:spPr>
          <a:xfrm>
            <a:off x="3960487" y="3188719"/>
            <a:ext cx="4320051" cy="1050623"/>
          </a:xfrm>
          <a:prstGeom prst="rect">
            <a:avLst/>
          </a:prstGeom>
        </p:spPr>
        <p:txBody>
          <a:bodyPr vert="horz" wrap="square" lIns="0" tIns="66245" rIns="0" bIns="0" rtlCol="0">
            <a:spAutoFit/>
          </a:bodyPr>
          <a:lstStyle/>
          <a:p>
            <a:pPr marL="10860">
              <a:spcBef>
                <a:spcPts val="522"/>
              </a:spcBef>
            </a:pPr>
            <a:r>
              <a:rPr sz="1881" dirty="0">
                <a:latin typeface="Arial"/>
                <a:cs typeface="Arial"/>
              </a:rPr>
              <a:t>–</a:t>
            </a:r>
            <a:r>
              <a:rPr sz="1881" dirty="0">
                <a:latin typeface="Calibri"/>
                <a:cs typeface="Calibri"/>
              </a:rPr>
              <a:t>r</a:t>
            </a:r>
            <a:r>
              <a:rPr sz="1860" baseline="-21072" dirty="0">
                <a:latin typeface="Calibri"/>
                <a:cs typeface="Calibri"/>
              </a:rPr>
              <a:t>1 </a:t>
            </a:r>
            <a:r>
              <a:rPr sz="1881" dirty="0">
                <a:latin typeface="Calibri"/>
                <a:cs typeface="Calibri"/>
              </a:rPr>
              <a:t>and r</a:t>
            </a:r>
            <a:r>
              <a:rPr sz="1860" baseline="-21072" dirty="0">
                <a:latin typeface="Calibri"/>
                <a:cs typeface="Calibri"/>
              </a:rPr>
              <a:t>2 </a:t>
            </a:r>
            <a:r>
              <a:rPr sz="1881" spc="-9" dirty="0">
                <a:latin typeface="Calibri"/>
                <a:cs typeface="Calibri"/>
              </a:rPr>
              <a:t>are </a:t>
            </a:r>
            <a:r>
              <a:rPr sz="1881" spc="-4" dirty="0">
                <a:latin typeface="Calibri"/>
                <a:cs typeface="Calibri"/>
              </a:rPr>
              <a:t>unit </a:t>
            </a:r>
            <a:r>
              <a:rPr sz="1881" spc="-13" dirty="0">
                <a:latin typeface="Calibri"/>
                <a:cs typeface="Calibri"/>
              </a:rPr>
              <a:t>vectors </a:t>
            </a:r>
            <a:r>
              <a:rPr sz="1881" dirty="0">
                <a:latin typeface="Wingdings"/>
                <a:cs typeface="Wingdings"/>
              </a:rPr>
              <a:t></a:t>
            </a:r>
            <a:r>
              <a:rPr sz="1881" dirty="0">
                <a:latin typeface="Times New Roman"/>
                <a:cs typeface="Times New Roman"/>
              </a:rPr>
              <a:t> </a:t>
            </a:r>
            <a:r>
              <a:rPr sz="1881" spc="-4" dirty="0">
                <a:latin typeface="Calibri"/>
                <a:cs typeface="Calibri"/>
              </a:rPr>
              <a:t>find</a:t>
            </a:r>
            <a:r>
              <a:rPr sz="1881" spc="171" dirty="0">
                <a:latin typeface="Calibri"/>
                <a:cs typeface="Calibri"/>
              </a:rPr>
              <a:t> </a:t>
            </a:r>
            <a:r>
              <a:rPr sz="1881" spc="-4" dirty="0">
                <a:latin typeface="Calibri"/>
                <a:cs typeface="Calibri"/>
              </a:rPr>
              <a:t>lambda</a:t>
            </a:r>
            <a:endParaRPr sz="1881">
              <a:latin typeface="Calibri"/>
              <a:cs typeface="Calibri"/>
            </a:endParaRPr>
          </a:p>
          <a:p>
            <a:pPr marL="10860">
              <a:spcBef>
                <a:spcPts val="435"/>
              </a:spcBef>
            </a:pPr>
            <a:r>
              <a:rPr sz="1881" spc="-4" dirty="0">
                <a:latin typeface="Arial"/>
                <a:cs typeface="Arial"/>
              </a:rPr>
              <a:t>–</a:t>
            </a:r>
            <a:r>
              <a:rPr sz="1881" spc="-4" dirty="0">
                <a:latin typeface="Calibri"/>
                <a:cs typeface="Calibri"/>
              </a:rPr>
              <a:t>Use this </a:t>
            </a:r>
            <a:r>
              <a:rPr sz="1881" spc="-13" dirty="0">
                <a:latin typeface="Calibri"/>
                <a:cs typeface="Calibri"/>
              </a:rPr>
              <a:t>to </a:t>
            </a:r>
            <a:r>
              <a:rPr sz="1881" spc="-9" dirty="0">
                <a:latin typeface="Calibri"/>
                <a:cs typeface="Calibri"/>
              </a:rPr>
              <a:t>compute</a:t>
            </a:r>
            <a:r>
              <a:rPr sz="1881" dirty="0">
                <a:latin typeface="Calibri"/>
                <a:cs typeface="Calibri"/>
              </a:rPr>
              <a:t> t</a:t>
            </a:r>
            <a:endParaRPr sz="1881">
              <a:latin typeface="Calibri"/>
              <a:cs typeface="Calibri"/>
            </a:endParaRPr>
          </a:p>
          <a:p>
            <a:pPr marL="10860">
              <a:spcBef>
                <a:spcPts val="466"/>
              </a:spcBef>
            </a:pPr>
            <a:r>
              <a:rPr sz="1881" spc="-13" dirty="0">
                <a:latin typeface="Arial"/>
                <a:cs typeface="Arial"/>
              </a:rPr>
              <a:t>–</a:t>
            </a:r>
            <a:r>
              <a:rPr sz="1881" spc="-13" dirty="0">
                <a:latin typeface="Calibri"/>
                <a:cs typeface="Calibri"/>
              </a:rPr>
              <a:t>Rotation </a:t>
            </a:r>
            <a:r>
              <a:rPr sz="1881" spc="-4" dirty="0">
                <a:latin typeface="Calibri"/>
                <a:cs typeface="Calibri"/>
              </a:rPr>
              <a:t>matrices </a:t>
            </a:r>
            <a:r>
              <a:rPr sz="1881" spc="-9" dirty="0">
                <a:latin typeface="Calibri"/>
                <a:cs typeface="Calibri"/>
              </a:rPr>
              <a:t>are orthogonal </a:t>
            </a:r>
            <a:r>
              <a:rPr sz="1881" dirty="0">
                <a:latin typeface="Wingdings"/>
                <a:cs typeface="Wingdings"/>
              </a:rPr>
              <a:t></a:t>
            </a:r>
            <a:r>
              <a:rPr sz="1881" dirty="0">
                <a:latin typeface="Times New Roman"/>
                <a:cs typeface="Times New Roman"/>
              </a:rPr>
              <a:t> </a:t>
            </a:r>
            <a:r>
              <a:rPr sz="1881" spc="-4" dirty="0">
                <a:latin typeface="Calibri"/>
                <a:cs typeface="Calibri"/>
              </a:rPr>
              <a:t>find</a:t>
            </a:r>
            <a:r>
              <a:rPr sz="1881" spc="-47" dirty="0">
                <a:latin typeface="Calibri"/>
                <a:cs typeface="Calibri"/>
              </a:rPr>
              <a:t> </a:t>
            </a:r>
            <a:r>
              <a:rPr sz="1881" dirty="0">
                <a:latin typeface="Calibri"/>
                <a:cs typeface="Calibri"/>
              </a:rPr>
              <a:t>r3</a:t>
            </a:r>
            <a:endParaRPr sz="1881">
              <a:latin typeface="Calibri"/>
              <a:cs typeface="Calibri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xfrm>
            <a:off x="9174105" y="6793442"/>
            <a:ext cx="220345" cy="1968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b="0" i="0" kern="1200">
                <a:solidFill>
                  <a:srgbClr val="898989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400">
              <a:lnSpc>
                <a:spcPts val="1430"/>
              </a:lnSpc>
            </a:pPr>
            <a:fld id="{81D60167-4931-47E6-BA6A-407CBD079E47}" type="slidenum">
              <a:rPr lang="en-US" spc="-5" smtClean="0"/>
              <a:pPr marL="25400">
                <a:lnSpc>
                  <a:spcPts val="1430"/>
                </a:lnSpc>
              </a:pPr>
              <a:t>37</a:t>
            </a:fld>
            <a:endParaRPr spc="-4" dirty="0"/>
          </a:p>
        </p:txBody>
      </p:sp>
      <p:sp>
        <p:nvSpPr>
          <p:cNvPr id="8" name="object 8"/>
          <p:cNvSpPr txBox="1"/>
          <p:nvPr/>
        </p:nvSpPr>
        <p:spPr>
          <a:xfrm>
            <a:off x="935846" y="1620717"/>
            <a:ext cx="4204394" cy="300404"/>
          </a:xfrm>
          <a:prstGeom prst="rect">
            <a:avLst/>
          </a:prstGeom>
        </p:spPr>
        <p:txBody>
          <a:bodyPr vert="horz" wrap="square" lIns="0" tIns="10860" rIns="0" bIns="0" rtlCol="0">
            <a:spAutoFit/>
          </a:bodyPr>
          <a:lstStyle/>
          <a:p>
            <a:pPr marL="10860">
              <a:spcBef>
                <a:spcPts val="86"/>
              </a:spcBef>
            </a:pPr>
            <a:r>
              <a:rPr sz="1881" dirty="0">
                <a:latin typeface="Calibri"/>
                <a:cs typeface="Calibri"/>
              </a:rPr>
              <a:t>Assume all </a:t>
            </a:r>
            <a:r>
              <a:rPr sz="1881" spc="-9" dirty="0">
                <a:latin typeface="Calibri"/>
                <a:cs typeface="Calibri"/>
              </a:rPr>
              <a:t>points </a:t>
            </a:r>
            <a:r>
              <a:rPr sz="1881" spc="-4" dirty="0">
                <a:latin typeface="Calibri"/>
                <a:cs typeface="Calibri"/>
              </a:rPr>
              <a:t>lie in </a:t>
            </a:r>
            <a:r>
              <a:rPr sz="1881" dirty="0">
                <a:latin typeface="Calibri"/>
                <a:cs typeface="Calibri"/>
              </a:rPr>
              <a:t>one </a:t>
            </a:r>
            <a:r>
              <a:rPr sz="1881" spc="-4" dirty="0">
                <a:latin typeface="Calibri"/>
                <a:cs typeface="Calibri"/>
              </a:rPr>
              <a:t>plane with</a:t>
            </a:r>
            <a:r>
              <a:rPr sz="1881" spc="-60" dirty="0">
                <a:latin typeface="Calibri"/>
                <a:cs typeface="Calibri"/>
              </a:rPr>
              <a:t> </a:t>
            </a:r>
            <a:r>
              <a:rPr sz="1881" dirty="0">
                <a:latin typeface="Calibri"/>
                <a:cs typeface="Calibri"/>
              </a:rPr>
              <a:t>Z=0:</a:t>
            </a:r>
            <a:endParaRPr sz="1881">
              <a:latin typeface="Calibri"/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537563" y="730411"/>
            <a:ext cx="6743971" cy="688074"/>
          </a:xfrm>
          <a:prstGeom prst="rect">
            <a:avLst/>
          </a:prstGeom>
        </p:spPr>
        <p:txBody>
          <a:bodyPr vert="horz" wrap="square" lIns="0" tIns="10860" rIns="0" bIns="0" rtlCol="0" anchor="ctr">
            <a:spAutoFit/>
          </a:bodyPr>
          <a:lstStyle/>
          <a:p>
            <a:pPr marL="782989">
              <a:lnSpc>
                <a:spcPct val="100000"/>
              </a:lnSpc>
              <a:spcBef>
                <a:spcPts val="86"/>
              </a:spcBef>
            </a:pPr>
            <a:r>
              <a:rPr spc="-13" dirty="0"/>
              <a:t>Camera </a:t>
            </a:r>
            <a:r>
              <a:rPr dirty="0"/>
              <a:t>pose</a:t>
            </a:r>
            <a:r>
              <a:rPr spc="-30" dirty="0"/>
              <a:t> </a:t>
            </a:r>
            <a:r>
              <a:rPr spc="-9" dirty="0"/>
              <a:t>estimation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316541" y="496550"/>
            <a:ext cx="2732566" cy="688074"/>
          </a:xfrm>
          <a:prstGeom prst="rect">
            <a:avLst/>
          </a:prstGeom>
        </p:spPr>
        <p:txBody>
          <a:bodyPr vert="horz" wrap="square" lIns="0" tIns="10860" rIns="0" bIns="0" rtlCol="0" anchor="ctr">
            <a:spAutoFit/>
          </a:bodyPr>
          <a:lstStyle/>
          <a:p>
            <a:pPr marL="10860">
              <a:lnSpc>
                <a:spcPct val="100000"/>
              </a:lnSpc>
              <a:spcBef>
                <a:spcPts val="86"/>
              </a:spcBef>
            </a:pPr>
            <a:r>
              <a:rPr dirty="0"/>
              <a:t>P</a:t>
            </a:r>
            <a:r>
              <a:rPr spc="-43" dirty="0"/>
              <a:t>r</a:t>
            </a:r>
            <a:r>
              <a:rPr spc="-4" dirty="0"/>
              <a:t>oblems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xfrm>
            <a:off x="9174105" y="6793442"/>
            <a:ext cx="220345" cy="1968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b="0" i="0" kern="1200">
                <a:solidFill>
                  <a:srgbClr val="898989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400">
              <a:lnSpc>
                <a:spcPts val="1430"/>
              </a:lnSpc>
            </a:pPr>
            <a:fld id="{81D60167-4931-47E6-BA6A-407CBD079E47}" type="slidenum">
              <a:rPr lang="en-US" spc="-5" smtClean="0"/>
              <a:pPr marL="25400">
                <a:lnSpc>
                  <a:spcPts val="1430"/>
                </a:lnSpc>
              </a:pPr>
              <a:t>38</a:t>
            </a:fld>
            <a:endParaRPr spc="-4" dirty="0"/>
          </a:p>
        </p:txBody>
      </p:sp>
      <p:sp>
        <p:nvSpPr>
          <p:cNvPr id="4" name="object 4"/>
          <p:cNvSpPr txBox="1"/>
          <p:nvPr/>
        </p:nvSpPr>
        <p:spPr>
          <a:xfrm>
            <a:off x="1120851" y="1409588"/>
            <a:ext cx="5504319" cy="2954596"/>
          </a:xfrm>
          <a:prstGeom prst="rect">
            <a:avLst/>
          </a:prstGeom>
        </p:spPr>
        <p:txBody>
          <a:bodyPr vert="horz" wrap="square" lIns="0" tIns="70046" rIns="0" bIns="0" rtlCol="0">
            <a:spAutoFit/>
          </a:bodyPr>
          <a:lstStyle/>
          <a:p>
            <a:pPr marL="304074" indent="-293214">
              <a:spcBef>
                <a:spcPts val="552"/>
              </a:spcBef>
              <a:buClr>
                <a:srgbClr val="77908F"/>
              </a:buClr>
              <a:buFont typeface="Arial"/>
              <a:buChar char="•"/>
              <a:tabLst>
                <a:tab pos="303531" algn="l"/>
                <a:tab pos="304617" algn="l"/>
              </a:tabLst>
            </a:pPr>
            <a:r>
              <a:rPr sz="1881" spc="-4" dirty="0">
                <a:latin typeface="Calibri"/>
                <a:cs typeface="Calibri"/>
              </a:rPr>
              <a:t>Problem:</a:t>
            </a:r>
            <a:endParaRPr sz="1881">
              <a:latin typeface="Calibri"/>
              <a:cs typeface="Calibri"/>
            </a:endParaRPr>
          </a:p>
          <a:p>
            <a:pPr marL="645613" lvl="1" indent="-243802">
              <a:spcBef>
                <a:spcPts val="423"/>
              </a:spcBef>
              <a:buClr>
                <a:srgbClr val="77908F"/>
              </a:buClr>
              <a:buFont typeface="Arial"/>
              <a:buChar char="–"/>
              <a:tabLst>
                <a:tab pos="645613" algn="l"/>
                <a:tab pos="646156" algn="l"/>
              </a:tabLst>
            </a:pPr>
            <a:r>
              <a:rPr sz="1710" spc="-4" dirty="0">
                <a:latin typeface="Calibri"/>
                <a:cs typeface="Calibri"/>
              </a:rPr>
              <a:t>The </a:t>
            </a:r>
            <a:r>
              <a:rPr sz="1710" spc="-13" dirty="0">
                <a:latin typeface="Calibri"/>
                <a:cs typeface="Calibri"/>
              </a:rPr>
              <a:t>vectors </a:t>
            </a:r>
            <a:r>
              <a:rPr sz="1710" spc="4" dirty="0">
                <a:latin typeface="Calibri"/>
                <a:cs typeface="Calibri"/>
              </a:rPr>
              <a:t>r</a:t>
            </a:r>
            <a:r>
              <a:rPr sz="1667" spc="6" baseline="-21367" dirty="0">
                <a:latin typeface="Calibri"/>
                <a:cs typeface="Calibri"/>
              </a:rPr>
              <a:t>1 </a:t>
            </a:r>
            <a:r>
              <a:rPr sz="1710" spc="-4" dirty="0">
                <a:latin typeface="Calibri"/>
                <a:cs typeface="Calibri"/>
              </a:rPr>
              <a:t>and </a:t>
            </a:r>
            <a:r>
              <a:rPr sz="1710" spc="4" dirty="0">
                <a:latin typeface="Calibri"/>
                <a:cs typeface="Calibri"/>
              </a:rPr>
              <a:t>r</a:t>
            </a:r>
            <a:r>
              <a:rPr sz="1667" spc="6" baseline="-21367" dirty="0">
                <a:latin typeface="Calibri"/>
                <a:cs typeface="Calibri"/>
              </a:rPr>
              <a:t>2 </a:t>
            </a:r>
            <a:r>
              <a:rPr sz="1710" spc="-4" dirty="0">
                <a:latin typeface="Calibri"/>
                <a:cs typeface="Calibri"/>
              </a:rPr>
              <a:t>might not yield the same</a:t>
            </a:r>
            <a:r>
              <a:rPr sz="1710" spc="-167" dirty="0">
                <a:latin typeface="Calibri"/>
                <a:cs typeface="Calibri"/>
              </a:rPr>
              <a:t> </a:t>
            </a:r>
            <a:r>
              <a:rPr sz="1710" spc="-9" dirty="0">
                <a:latin typeface="Calibri"/>
                <a:cs typeface="Calibri"/>
              </a:rPr>
              <a:t>lambda</a:t>
            </a:r>
            <a:endParaRPr sz="1710">
              <a:latin typeface="Calibri"/>
              <a:cs typeface="Calibri"/>
            </a:endParaRPr>
          </a:p>
          <a:p>
            <a:pPr marL="304074" indent="-293214">
              <a:spcBef>
                <a:spcPts val="440"/>
              </a:spcBef>
              <a:buClr>
                <a:srgbClr val="77908F"/>
              </a:buClr>
              <a:buFont typeface="Arial"/>
              <a:buChar char="•"/>
              <a:tabLst>
                <a:tab pos="303531" algn="l"/>
                <a:tab pos="304617" algn="l"/>
              </a:tabLst>
            </a:pPr>
            <a:r>
              <a:rPr sz="1881" spc="-4" dirty="0">
                <a:latin typeface="Calibri"/>
                <a:cs typeface="Calibri"/>
              </a:rPr>
              <a:t>Solution:</a:t>
            </a:r>
            <a:endParaRPr sz="1881">
              <a:latin typeface="Calibri"/>
              <a:cs typeface="Calibri"/>
            </a:endParaRPr>
          </a:p>
          <a:p>
            <a:pPr marL="645613" lvl="1" indent="-243802">
              <a:spcBef>
                <a:spcPts val="423"/>
              </a:spcBef>
              <a:buClr>
                <a:srgbClr val="77908F"/>
              </a:buClr>
              <a:buFont typeface="Arial"/>
              <a:buChar char="–"/>
              <a:tabLst>
                <a:tab pos="645613" algn="l"/>
                <a:tab pos="646156" algn="l"/>
              </a:tabLst>
            </a:pPr>
            <a:r>
              <a:rPr sz="1710" spc="-4" dirty="0">
                <a:latin typeface="Calibri"/>
                <a:cs typeface="Calibri"/>
              </a:rPr>
              <a:t>Use the </a:t>
            </a:r>
            <a:r>
              <a:rPr sz="1710" spc="-17" dirty="0">
                <a:latin typeface="Calibri"/>
                <a:cs typeface="Calibri"/>
              </a:rPr>
              <a:t>average</a:t>
            </a:r>
            <a:r>
              <a:rPr sz="1710" spc="26" dirty="0">
                <a:latin typeface="Calibri"/>
                <a:cs typeface="Calibri"/>
              </a:rPr>
              <a:t> </a:t>
            </a:r>
            <a:r>
              <a:rPr sz="1710" spc="-9" dirty="0">
                <a:latin typeface="Calibri"/>
                <a:cs typeface="Calibri"/>
              </a:rPr>
              <a:t>value</a:t>
            </a:r>
            <a:endParaRPr sz="1710">
              <a:latin typeface="Calibri"/>
              <a:cs typeface="Calibri"/>
            </a:endParaRPr>
          </a:p>
          <a:p>
            <a:pPr marL="304074" indent="-293214">
              <a:spcBef>
                <a:spcPts val="440"/>
              </a:spcBef>
              <a:buClr>
                <a:srgbClr val="77908F"/>
              </a:buClr>
              <a:buFont typeface="Arial"/>
              <a:buChar char="•"/>
              <a:tabLst>
                <a:tab pos="303531" algn="l"/>
                <a:tab pos="304617" algn="l"/>
              </a:tabLst>
            </a:pPr>
            <a:r>
              <a:rPr sz="1881" spc="-4" dirty="0">
                <a:latin typeface="Calibri"/>
                <a:cs typeface="Calibri"/>
              </a:rPr>
              <a:t>Problem:</a:t>
            </a:r>
            <a:endParaRPr sz="1881">
              <a:latin typeface="Calibri"/>
              <a:cs typeface="Calibri"/>
            </a:endParaRPr>
          </a:p>
          <a:p>
            <a:pPr marL="645613" lvl="1" indent="-243802">
              <a:spcBef>
                <a:spcPts val="419"/>
              </a:spcBef>
              <a:buClr>
                <a:srgbClr val="77908F"/>
              </a:buClr>
              <a:buFont typeface="Arial"/>
              <a:buChar char="–"/>
              <a:tabLst>
                <a:tab pos="645613" algn="l"/>
                <a:tab pos="646156" algn="l"/>
              </a:tabLst>
            </a:pPr>
            <a:r>
              <a:rPr sz="1710" spc="-4" dirty="0">
                <a:latin typeface="Calibri"/>
                <a:cs typeface="Calibri"/>
              </a:rPr>
              <a:t>The </a:t>
            </a:r>
            <a:r>
              <a:rPr sz="1710" spc="-9" dirty="0">
                <a:latin typeface="Calibri"/>
                <a:cs typeface="Calibri"/>
              </a:rPr>
              <a:t>estimated </a:t>
            </a:r>
            <a:r>
              <a:rPr sz="1710" spc="-13" dirty="0">
                <a:latin typeface="Calibri"/>
                <a:cs typeface="Calibri"/>
              </a:rPr>
              <a:t>rotation </a:t>
            </a:r>
            <a:r>
              <a:rPr sz="1710" spc="-9" dirty="0">
                <a:latin typeface="Calibri"/>
                <a:cs typeface="Calibri"/>
              </a:rPr>
              <a:t>matrix </a:t>
            </a:r>
            <a:r>
              <a:rPr sz="1710" spc="-4" dirty="0">
                <a:latin typeface="Calibri"/>
                <a:cs typeface="Calibri"/>
              </a:rPr>
              <a:t>might not be</a:t>
            </a:r>
            <a:r>
              <a:rPr sz="1710" spc="86" dirty="0">
                <a:latin typeface="Calibri"/>
                <a:cs typeface="Calibri"/>
              </a:rPr>
              <a:t> </a:t>
            </a:r>
            <a:r>
              <a:rPr sz="1710" spc="-4" dirty="0">
                <a:latin typeface="Calibri"/>
                <a:cs typeface="Calibri"/>
              </a:rPr>
              <a:t>orthogonal</a:t>
            </a:r>
            <a:endParaRPr sz="1710">
              <a:latin typeface="Calibri"/>
              <a:cs typeface="Calibri"/>
            </a:endParaRPr>
          </a:p>
          <a:p>
            <a:pPr marL="304074" indent="-293214">
              <a:spcBef>
                <a:spcPts val="440"/>
              </a:spcBef>
              <a:buClr>
                <a:srgbClr val="77908F"/>
              </a:buClr>
              <a:buFont typeface="Arial"/>
              <a:buChar char="•"/>
              <a:tabLst>
                <a:tab pos="303531" algn="l"/>
                <a:tab pos="304617" algn="l"/>
              </a:tabLst>
            </a:pPr>
            <a:r>
              <a:rPr sz="1881" spc="-4" dirty="0">
                <a:latin typeface="Calibri"/>
                <a:cs typeface="Calibri"/>
              </a:rPr>
              <a:t>Solution: </a:t>
            </a:r>
            <a:r>
              <a:rPr sz="1881" spc="-9" dirty="0">
                <a:latin typeface="Calibri"/>
                <a:cs typeface="Calibri"/>
              </a:rPr>
              <a:t>orthogonalize</a:t>
            </a:r>
            <a:r>
              <a:rPr sz="1881" spc="-13" dirty="0">
                <a:latin typeface="Calibri"/>
                <a:cs typeface="Calibri"/>
              </a:rPr>
              <a:t> </a:t>
            </a:r>
            <a:r>
              <a:rPr sz="1881" spc="-4" dirty="0">
                <a:latin typeface="Calibri"/>
                <a:cs typeface="Calibri"/>
              </a:rPr>
              <a:t>R’</a:t>
            </a:r>
            <a:endParaRPr sz="1881">
              <a:latin typeface="Calibri"/>
              <a:cs typeface="Calibri"/>
            </a:endParaRPr>
          </a:p>
          <a:p>
            <a:pPr marL="645613" lvl="1" indent="-243802">
              <a:spcBef>
                <a:spcPts val="440"/>
              </a:spcBef>
              <a:buClr>
                <a:srgbClr val="77908F"/>
              </a:buClr>
              <a:buFont typeface="Arial"/>
              <a:buChar char="–"/>
              <a:tabLst>
                <a:tab pos="645613" algn="l"/>
                <a:tab pos="646156" algn="l"/>
              </a:tabLst>
            </a:pPr>
            <a:r>
              <a:rPr sz="1710" spc="-13" dirty="0">
                <a:latin typeface="Calibri"/>
                <a:cs typeface="Calibri"/>
              </a:rPr>
              <a:t>Obtain </a:t>
            </a:r>
            <a:r>
              <a:rPr sz="1710" spc="-9" dirty="0">
                <a:latin typeface="Calibri"/>
                <a:cs typeface="Calibri"/>
              </a:rPr>
              <a:t>SVD </a:t>
            </a:r>
            <a:r>
              <a:rPr sz="1710" spc="-4" dirty="0">
                <a:latin typeface="Wingdings"/>
                <a:cs typeface="Wingdings"/>
              </a:rPr>
              <a:t></a:t>
            </a:r>
            <a:r>
              <a:rPr sz="1710" spc="-4" dirty="0">
                <a:latin typeface="Times New Roman"/>
                <a:cs typeface="Times New Roman"/>
              </a:rPr>
              <a:t> </a:t>
            </a:r>
            <a:r>
              <a:rPr sz="1710" dirty="0">
                <a:latin typeface="Calibri"/>
                <a:cs typeface="Calibri"/>
              </a:rPr>
              <a:t>R’=UWV</a:t>
            </a:r>
            <a:r>
              <a:rPr sz="1667" baseline="25641" dirty="0">
                <a:latin typeface="Calibri"/>
                <a:cs typeface="Calibri"/>
              </a:rPr>
              <a:t>T</a:t>
            </a:r>
            <a:endParaRPr sz="1667" baseline="25641">
              <a:latin typeface="Calibri"/>
              <a:cs typeface="Calibri"/>
            </a:endParaRPr>
          </a:p>
          <a:p>
            <a:pPr marL="645613" lvl="1" indent="-243802">
              <a:spcBef>
                <a:spcPts val="410"/>
              </a:spcBef>
              <a:buClr>
                <a:srgbClr val="77908F"/>
              </a:buClr>
              <a:buFont typeface="Arial"/>
              <a:buChar char="–"/>
              <a:tabLst>
                <a:tab pos="645613" algn="l"/>
                <a:tab pos="646156" algn="l"/>
              </a:tabLst>
            </a:pPr>
            <a:r>
              <a:rPr sz="1710" spc="-9" dirty="0">
                <a:latin typeface="Calibri"/>
                <a:cs typeface="Calibri"/>
              </a:rPr>
              <a:t>Set </a:t>
            </a:r>
            <a:r>
              <a:rPr sz="1710" spc="-4" dirty="0">
                <a:latin typeface="Calibri"/>
                <a:cs typeface="Calibri"/>
              </a:rPr>
              <a:t>singular </a:t>
            </a:r>
            <a:r>
              <a:rPr sz="1710" spc="-9" dirty="0">
                <a:latin typeface="Calibri"/>
                <a:cs typeface="Calibri"/>
              </a:rPr>
              <a:t>values </a:t>
            </a:r>
            <a:r>
              <a:rPr sz="1710" spc="-13" dirty="0">
                <a:latin typeface="Calibri"/>
                <a:cs typeface="Calibri"/>
              </a:rPr>
              <a:t>to </a:t>
            </a:r>
            <a:r>
              <a:rPr sz="1710" spc="-4" dirty="0">
                <a:latin typeface="Calibri"/>
                <a:cs typeface="Calibri"/>
              </a:rPr>
              <a:t>1 </a:t>
            </a:r>
            <a:r>
              <a:rPr sz="1710" spc="-4" dirty="0">
                <a:latin typeface="Wingdings"/>
                <a:cs typeface="Wingdings"/>
              </a:rPr>
              <a:t></a:t>
            </a:r>
            <a:r>
              <a:rPr sz="1710" spc="26" dirty="0">
                <a:latin typeface="Times New Roman"/>
                <a:cs typeface="Times New Roman"/>
              </a:rPr>
              <a:t> </a:t>
            </a:r>
            <a:r>
              <a:rPr sz="1710" dirty="0">
                <a:latin typeface="Calibri"/>
                <a:cs typeface="Calibri"/>
              </a:rPr>
              <a:t>R=UV</a:t>
            </a:r>
            <a:r>
              <a:rPr sz="1667" baseline="25641" dirty="0">
                <a:latin typeface="Calibri"/>
                <a:cs typeface="Calibri"/>
              </a:rPr>
              <a:t>T</a:t>
            </a:r>
            <a:endParaRPr sz="1667" baseline="25641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2D2DA3E-7931-4E55-84CA-B434E85E9B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62014"/>
            <a:ext cx="9003323" cy="2375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956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950" y="228602"/>
            <a:ext cx="8782050" cy="61721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6819910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0078008-4360-4598-BF6B-7212FBFA07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15662"/>
            <a:ext cx="8052733" cy="1735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35222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3BA40BE-B700-48C6-93EE-8A9E3C5F0F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0800"/>
            <a:ext cx="9095276" cy="31718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5A13C1A-6E99-4357-9E12-4594B4BCE80F}"/>
              </a:ext>
            </a:extLst>
          </p:cNvPr>
          <p:cNvSpPr txBox="1"/>
          <p:nvPr/>
        </p:nvSpPr>
        <p:spPr>
          <a:xfrm>
            <a:off x="1913467" y="626533"/>
            <a:ext cx="3437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Estimate lambda as average length</a:t>
            </a:r>
          </a:p>
        </p:txBody>
      </p:sp>
    </p:spTree>
    <p:extLst>
      <p:ext uri="{BB962C8B-B14F-4D97-AF65-F5344CB8AC3E}">
        <p14:creationId xmlns:p14="http://schemas.microsoft.com/office/powerpoint/2010/main" val="9478055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381002"/>
            <a:ext cx="8229600" cy="5891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719550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381000"/>
            <a:ext cx="8820150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157086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25" y="222697"/>
            <a:ext cx="8286750" cy="6315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249235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838200"/>
            <a:ext cx="8839200" cy="548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969242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295275"/>
            <a:ext cx="8077200" cy="626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2857620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.73905"/>
  <p:tag name="ORIGINALWIDTH" val="507.6865"/>
  <p:tag name="LATEXADDIN" val="\documentclass{article}&#10;\usepackage{amsmath}&#10;\pagestyle{empty}&#10;\begin{document}&#10;&#10;$$\lambda x = P X$$&#10;&#10;&#10;\end{document}"/>
  <p:tag name="IGUANATEXSIZE" val="20"/>
  <p:tag name="IGUANATEXCURSOR" val="100"/>
  <p:tag name="TRANSPARENCY" val="True"/>
  <p:tag name="FILENAME" val=""/>
  <p:tag name="LATEXENGINEID" val="0"/>
  <p:tag name="TEMPFOLDER" val="C:\Users\Test.DESKTOP-9O79D1Q\Documents\Temp\"/>
  <p:tag name="LATEXFORMHEIGHT" val="312"/>
  <p:tag name="LATEXFORMWIDTH" val="384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def\matrx #1#2{\left[&#10;    \begin{array}{#1} #2&#10;    \end{array} \right]} % real matrix (square brackets)&#10;\def\Rm{{\bf R}} % rotation matrix&#10;\[&#10; \matrx{c}{x'_i \\ y'_i \\ 1} \cong&#10; \matrx{cccc}{h_{00} &amp; h_{01} &amp; h_{02} \\&#10;       h_{10} &amp; h_{11} &amp; h_{12} \\&#10;       h_{20} &amp; h_{21} &amp; h_{22}}&#10; \matrx{c}{x_i \\ y_i \\  1}&#10;\]&#10;\end{document}&#10;"/>
  <p:tag name="EXTERNALNAME" val="Edittex"/>
  <p:tag name="BLEND" val="False"/>
  <p:tag name="TRANSPARENT" val="False"/>
  <p:tag name="BITMAPFORMAT" val="bmpmono"/>
  <p:tag name="DEBUGINTERACTIVE" val="True"/>
  <p:tag name="ORIGWIDTH" val="1161.87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def\matrx #1#2{\left[&#10;    \begin{array}{#1} #2&#10;    \end{array} \right]} % real matrix (square brackets)&#10;\def\Rm{{\bf R}} % rotation matrix&#10;\begin{eqnarray*}&#10;x'_i &amp;=&amp; \frac{&#10;h_{00} x_i + h_{01} y_i  + h_{02}&#10;}{&#10;h_{20} x_i + h_{21} y_i  + h_{22} \quad&#10;} \\&#10;\\&#10;y'_i  &amp;=&amp; \frac{&#10;h_{10} x_i + h_{11} y_i  + h_{12}&#10;}{&#10;h_{20} x_i + h_{21} y_i  + h_{22} \quad&#10;}&#10;\end{eqnarray*}&#10;\end{document}&#10;"/>
  <p:tag name="EXTERNALNAME" val="Edittex"/>
  <p:tag name="BLEND" val="False"/>
  <p:tag name="TRANSPARENT" val="False"/>
  <p:tag name="BITMAPFORMAT" val="bmpmono"/>
  <p:tag name="DEBUGINTERACTIVE" val="True"/>
  <p:tag name="ORIGWIDTH" val="1083.62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def\matrx #1#2{\left[&#10;    \begin{array}{#1} #2&#10;    \end{array} \right]} % real matrix (square brackets)&#10;\def\Rm{{\bf R}} % rotation matrix&#10;\begin{eqnarray*}&#10;x'_i (&#10;h_{20} x_i + h_{21} y_i  + h_{22}) &amp; = &amp; h_{00} x_i +h_{01} y_i +  h_{02} \\&#10;y'_i (&#10;h_{20} x_i + h_{21} y_i  + h_{22}) &amp; = &amp; &#10;h_{10} x_i + h_{11} y_i + h_{12}&#10;\end{eqnarray*}&#10;\end{document}&#10;"/>
  <p:tag name="EXTERNALNAME" val="Edittex"/>
  <p:tag name="BLEND" val="False"/>
  <p:tag name="TRANSPARENT" val="False"/>
  <p:tag name="BITMAPFORMAT" val="bmpmono"/>
  <p:tag name="DEBUGINTERACTIVE" val="True"/>
  <p:tag name="ORIGWIDTH" val="177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def\matrx #1#2{\left[&#10;    \begin{array}{#1} #2&#10;    \end{array} \right]} % real matrix (square brackets)&#10;\def\Rm{{\bf R}} % rotation matrix&#10;\[ &#10;\matrx{ccccccccc}{x_i &amp; y_i &amp; 1 &amp; 0 &amp; 0 &amp; 0 &amp; -x'_i x_i &amp; -x'_i y_i  &amp; -x'_i \\&#10;0 &amp; 0 &amp; 0 &amp; x_i &amp; y_i &amp; 1 &amp;  -y'_i x_i &amp; -y'_i y_i  &amp; -y'_i}&#10;\matrx{c}{ h_{00} \\ h_{01} \\ h_{02}  \\ h_{10} \\ h_{11} \\ h_{12} \\  h_{20} \\ h_{21} \\ h_{22} } =&#10; \matrx{c}{0 \\0}&#10;\]&#10;\end{document}&#10;"/>
  <p:tag name="EXTERNALNAME" val="Edittex"/>
  <p:tag name="BLEND" val="False"/>
  <p:tag name="TRANSPARENT" val="False"/>
  <p:tag name="BITMAPFORMAT" val="bmpmono"/>
  <p:tag name="DEBUGINTERACTIVE" val="True"/>
  <p:tag name="ORIGWIDTH" val="2039.375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def\matrx #1#2{\left[&#10;    \begin{array}{#1} #2&#10;    \end{array} \right]} % real matrix (square brackets)&#10;\def\Rm{{\bf R}} % rotation matrix&#10;\[ &#10;\matrx{ccccccccc}{x_1 &amp; y_1 &amp; 1 &amp; 0 &amp; 0 &amp; 0 &amp; -x'_1 x_1 &amp; -x'_1 y_1  &amp; -x'_1 \\&#10;0 &amp; 0 &amp; 0 &amp; x_1 &amp; y_1 &amp; 1 &amp;  -y'_1 x_1 &amp; -y'_1 y_1  &amp; -y'_1 \\&#10;\multicolumn{9}{c}{\vdots} \\&#10;x_n &amp; y_n &amp; 1 &amp; 0 &amp; 0 &amp; 0 &amp; -x'_n x_n &amp; -x'_n y_n  &amp; -x'_n \\&#10;0 &amp; 0 &amp; 0 &amp; x_n &amp; y_n &amp; 1 &amp;  -y'_n x_n &amp; -y'_n y_n  &amp; -y'_n \\&#10;}&#10;\matrx{c}{ h_{00} \\ h_{01} \\ h_{02}  \\ h_{10} \\ h_{11} \\ h_{12} \\  h_{20} \\ h_{21} \\ h_{22} } =&#10; \matrx{c}{0 \\0 \\ \vdots \\0 \\ 0}&#10;\]&#10;\end{document}&#10;"/>
  <p:tag name="EXTERNALNAME" val="Edittex"/>
  <p:tag name="BLEND" val="False"/>
  <p:tag name="TRANSPARENT" val="False"/>
  <p:tag name="BITMAPFORMAT" val="bmpmono"/>
  <p:tag name="DEBUGINTERACTIVE" val="True"/>
  <p:tag name="ORIGWIDTH" val="2215.75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def\matrx #1#2{\left[&#10;    \begin{array}{#1} #2&#10;    \end{array} \right]} % real matrix (square brackets)&#10;\def\Rm{{\bf R}} % rotation matrix&#10;\[&#10;\|{\bf A} {\bf \hat{h}}\|^2 = ( {\bf A} {\bf \hat{h}})^T {\bf A \hat{h}} = {\bf \hat{h}}^T {\bf A}^T {\bf A \hat{h}}&#10;\]&#10;\end{document}&#10;"/>
  <p:tag name="EXTERNALNAME" val="Edittex"/>
  <p:tag name="BLEND" val="False"/>
  <p:tag name="TRANSPARENT" val="False"/>
  <p:tag name="BITMAPFORMAT" val="bmpmono"/>
  <p:tag name="DEBUGINTERACTIVE" val="True"/>
  <p:tag name="ORIGWIDTH" val="1135.75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def\matrx #1#2{\left[&#10;    \begin{array}{#1} #2&#10;    \end{array} \right]} % real matrix (square brackets)&#10;\def\Rm{{\bf R}} % rotation matrix&#10;\[&#10;\|{\bf A} {\bf \hat{h}}\|^2&#10;\]&#10;\end{document}&#10;"/>
  <p:tag name="EXTERNALNAME" val="Edittex"/>
  <p:tag name="BLEND" val="False"/>
  <p:tag name="TRANSPARENT" val="False"/>
  <p:tag name="BITMAPFORMAT" val="bmpmono"/>
  <p:tag name="DEBUGINTERACTIVE" val="True"/>
  <p:tag name="ORIGWIDTH" val="220.5"/>
</p:tagLst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591</TotalTime>
  <Words>1187</Words>
  <Application>Microsoft Office PowerPoint</Application>
  <PresentationFormat>On-screen Show (4:3)</PresentationFormat>
  <Paragraphs>228</Paragraphs>
  <Slides>41</Slides>
  <Notes>1</Notes>
  <HiddenSlides>1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51" baseType="lpstr">
      <vt:lpstr>Arial</vt:lpstr>
      <vt:lpstr>Calibri</vt:lpstr>
      <vt:lpstr>Calibri Light</vt:lpstr>
      <vt:lpstr>Courier New</vt:lpstr>
      <vt:lpstr>Symbol</vt:lpstr>
      <vt:lpstr>Tahoma</vt:lpstr>
      <vt:lpstr>Times New Roman</vt:lpstr>
      <vt:lpstr>Wingdings</vt:lpstr>
      <vt:lpstr>Office Theme</vt:lpstr>
      <vt:lpstr>Photo Editor Photo</vt:lpstr>
      <vt:lpstr>Back to equations of geometric transformations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Properties of P: the projective camera</vt:lpstr>
      <vt:lpstr>2D homography (projective transformation)</vt:lpstr>
      <vt:lpstr>General homography</vt:lpstr>
      <vt:lpstr>Homographies in Computer vision</vt:lpstr>
      <vt:lpstr>Homographies in Computer vision</vt:lpstr>
      <vt:lpstr>PowerPoint Presentation</vt:lpstr>
      <vt:lpstr>Solving for homographies</vt:lpstr>
      <vt:lpstr>Solving for homographies</vt:lpstr>
      <vt:lpstr>Inhomogeneous solution</vt:lpstr>
      <vt:lpstr>Feature matching</vt:lpstr>
      <vt:lpstr>Strategies to match images robustly</vt:lpstr>
      <vt:lpstr>Feature-space outlier rejection</vt:lpstr>
      <vt:lpstr>RAndom SAmple Consensus</vt:lpstr>
      <vt:lpstr>RANSAC for estimating homography</vt:lpstr>
      <vt:lpstr>RANSAC</vt:lpstr>
      <vt:lpstr>Robustness</vt:lpstr>
      <vt:lpstr>Robustness: example</vt:lpstr>
      <vt:lpstr>Robustness: example</vt:lpstr>
      <vt:lpstr>Robustness: example</vt:lpstr>
      <vt:lpstr>Robustness: conclusions</vt:lpstr>
      <vt:lpstr>RANSAC recap</vt:lpstr>
      <vt:lpstr>RANSAC for Homography</vt:lpstr>
      <vt:lpstr>RANSAC for Homography</vt:lpstr>
      <vt:lpstr>RANSAC for Homography</vt:lpstr>
      <vt:lpstr>Camera pose estimation</vt:lpstr>
      <vt:lpstr>Problems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Back to equations of geometric transformations</dc:title>
  <dc:creator>Cornelia Fermuller</dc:creator>
  <cp:lastModifiedBy>Cornelia Fermuller</cp:lastModifiedBy>
  <cp:revision>17</cp:revision>
  <dcterms:created xsi:type="dcterms:W3CDTF">2019-02-13T16:10:52Z</dcterms:created>
  <dcterms:modified xsi:type="dcterms:W3CDTF">2019-02-23T15:02:58Z</dcterms:modified>
</cp:coreProperties>
</file>